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0" r:id="rId3"/>
    <p:sldId id="259" r:id="rId4"/>
    <p:sldId id="262" r:id="rId5"/>
    <p:sldId id="264" r:id="rId6"/>
    <p:sldId id="265" r:id="rId7"/>
    <p:sldId id="266" r:id="rId8"/>
    <p:sldId id="267" r:id="rId9"/>
    <p:sldId id="268" r:id="rId10"/>
    <p:sldId id="270" r:id="rId11"/>
    <p:sldId id="289" r:id="rId12"/>
    <p:sldId id="271" r:id="rId13"/>
    <p:sldId id="272" r:id="rId14"/>
    <p:sldId id="273" r:id="rId15"/>
    <p:sldId id="274" r:id="rId16"/>
    <p:sldId id="275" r:id="rId17"/>
    <p:sldId id="276" r:id="rId18"/>
    <p:sldId id="277" r:id="rId19"/>
    <p:sldId id="278" r:id="rId20"/>
    <p:sldId id="279" r:id="rId21"/>
    <p:sldId id="280" r:id="rId22"/>
    <p:sldId id="287" r:id="rId23"/>
    <p:sldId id="286" r:id="rId24"/>
    <p:sldId id="282" r:id="rId25"/>
    <p:sldId id="288" r:id="rId26"/>
    <p:sldId id="258" r:id="rId27"/>
    <p:sldId id="294" r:id="rId28"/>
    <p:sldId id="295" r:id="rId29"/>
    <p:sldId id="263" r:id="rId30"/>
    <p:sldId id="261" r:id="rId31"/>
    <p:sldId id="296" r:id="rId32"/>
    <p:sldId id="297" r:id="rId33"/>
    <p:sldId id="298" r:id="rId34"/>
    <p:sldId id="299" r:id="rId35"/>
    <p:sldId id="290" r:id="rId36"/>
    <p:sldId id="291" r:id="rId37"/>
    <p:sldId id="292" r:id="rId38"/>
    <p:sldId id="293" r:id="rId39"/>
    <p:sldId id="283" r:id="rId40"/>
    <p:sldId id="300" r:id="rId41"/>
    <p:sldId id="284" r:id="rId42"/>
  </p:sldIdLst>
  <p:sldSz cx="18288000" cy="10287000"/>
  <p:notesSz cx="6858000" cy="9144000"/>
  <p:embeddedFontLst>
    <p:embeddedFont>
      <p:font typeface="Assistant" pitchFamily="2" charset="-79"/>
      <p:regular r:id="rId43"/>
      <p:bold r:id="rId44"/>
    </p:embeddedFont>
    <p:embeddedFont>
      <p:font typeface="HK Grotesk Bold" panose="020B0604020202020204" charset="0"/>
      <p:regular r:id="rId45"/>
    </p:embeddedFont>
    <p:embeddedFont>
      <p:font typeface="Microsoft Sans Serif" panose="020B0604020202020204" pitchFamily="34" charset="0"/>
      <p:regular r:id="rId46"/>
    </p:embeddedFont>
    <p:embeddedFont>
      <p:font typeface="Segoe UI" panose="020B0502040204020203" pitchFamily="34" charset="0"/>
      <p:regular r:id="rId47"/>
      <p:bold r:id="rId48"/>
      <p:italic r:id="rId49"/>
      <p:boldItalic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53A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164453-C3ED-9A23-FA50-FBC21D4DCB8D}" v="55" dt="2024-04-28T20:34:29.094"/>
    <p1510:client id="{54649B9D-601D-163D-7EB0-064304AAA916}" v="1351" dt="2024-04-28T16:56:30.652"/>
    <p1510:client id="{5FEF236A-22A8-4778-5877-8284D4DC0FB1}" v="159" dt="2024-04-29T01:01:46.956"/>
    <p1510:client id="{DF64D00B-5E52-5FF4-2F15-166EC32B46BA}" v="1" dt="2024-04-28T11:30:38.515"/>
    <p1510:client id="{FE415F3C-0373-362E-0ECA-DDCB6F21B47B}" v="70" dt="2024-04-29T01:05:07.760"/>
    <p1510:client id="{FE685779-862D-D3BD-52DD-1FB15FA208DA}" v="36" dt="2024-04-29T01:15:45.3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5.fntdata"/><Relationship Id="rId50" Type="http://schemas.openxmlformats.org/officeDocument/2006/relationships/font" Target="fonts/font8.fntdata"/><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dir="u"/>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sv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6200000">
            <a:off x="-2319267" y="2842657"/>
            <a:ext cx="8946636" cy="4300480"/>
          </a:xfrm>
          <a:custGeom>
            <a:avLst/>
            <a:gdLst/>
            <a:ahLst/>
            <a:cxnLst/>
            <a:rect l="l" t="t" r="r" b="b"/>
            <a:pathLst>
              <a:path w="11440454" h="5012999">
                <a:moveTo>
                  <a:pt x="0" y="0"/>
                </a:moveTo>
                <a:lnTo>
                  <a:pt x="11440454" y="0"/>
                </a:lnTo>
                <a:lnTo>
                  <a:pt x="11440454" y="5012999"/>
                </a:lnTo>
                <a:lnTo>
                  <a:pt x="0" y="50129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5333505" y="7217767"/>
            <a:ext cx="7124398" cy="1785104"/>
          </a:xfrm>
          <a:prstGeom prst="rect">
            <a:avLst/>
          </a:prstGeom>
        </p:spPr>
        <p:txBody>
          <a:bodyPr lIns="0" tIns="0" rIns="0" bIns="0" rtlCol="0" anchor="t">
            <a:spAutoFit/>
          </a:bodyPr>
          <a:lstStyle/>
          <a:p>
            <a:pPr>
              <a:spcBef>
                <a:spcPct val="0"/>
              </a:spcBef>
            </a:pPr>
            <a:r>
              <a:rPr lang="en-US" sz="3200" b="1">
                <a:solidFill>
                  <a:schemeClr val="tx2"/>
                </a:solidFill>
                <a:latin typeface="Assistant"/>
                <a:cs typeface="Assistant"/>
              </a:rPr>
              <a:t>TEAM MEMBERS</a:t>
            </a:r>
            <a:endParaRPr lang="en-US" sz="3200">
              <a:solidFill>
                <a:schemeClr val="tx2"/>
              </a:solidFill>
              <a:latin typeface="Calibri"/>
              <a:cs typeface="Calibri"/>
            </a:endParaRPr>
          </a:p>
          <a:p>
            <a:pPr>
              <a:spcBef>
                <a:spcPct val="0"/>
              </a:spcBef>
            </a:pPr>
            <a:r>
              <a:rPr lang="en-US" sz="2800">
                <a:solidFill>
                  <a:srgbClr val="1C53A3"/>
                </a:solidFill>
                <a:latin typeface="Assistant"/>
                <a:cs typeface="Assistant"/>
              </a:rPr>
              <a:t>Aditya Vikram Sharma  </a:t>
            </a:r>
            <a:r>
              <a:rPr lang="en-US" sz="2800">
                <a:latin typeface="Assistant"/>
                <a:cs typeface="Assistant"/>
              </a:rPr>
              <a:t>517</a:t>
            </a:r>
            <a:endParaRPr lang="en-US">
              <a:cs typeface="Calibri"/>
            </a:endParaRPr>
          </a:p>
          <a:p>
            <a:pPr>
              <a:spcBef>
                <a:spcPct val="0"/>
              </a:spcBef>
            </a:pPr>
            <a:r>
              <a:rPr lang="en-US" sz="2800" err="1">
                <a:solidFill>
                  <a:srgbClr val="1C53A3"/>
                </a:solidFill>
                <a:latin typeface="Assistant"/>
                <a:cs typeface="Assistant"/>
              </a:rPr>
              <a:t>Mounav</a:t>
            </a:r>
            <a:r>
              <a:rPr lang="en-US" sz="2800">
                <a:solidFill>
                  <a:srgbClr val="1C53A3"/>
                </a:solidFill>
                <a:latin typeface="Assistant"/>
                <a:cs typeface="Assistant"/>
              </a:rPr>
              <a:t> Bhattacharya   </a:t>
            </a:r>
            <a:r>
              <a:rPr lang="en-US" sz="2800">
                <a:latin typeface="Assistant"/>
                <a:cs typeface="Assistant"/>
              </a:rPr>
              <a:t>550</a:t>
            </a:r>
          </a:p>
          <a:p>
            <a:pPr>
              <a:spcBef>
                <a:spcPct val="0"/>
              </a:spcBef>
            </a:pPr>
            <a:r>
              <a:rPr lang="en-US" sz="2800">
                <a:solidFill>
                  <a:srgbClr val="1C53A3"/>
                </a:solidFill>
                <a:latin typeface="Assistant"/>
                <a:cs typeface="Halant Medium"/>
              </a:rPr>
              <a:t>Ashish Lal  </a:t>
            </a:r>
            <a:r>
              <a:rPr lang="en-US" sz="2800">
                <a:latin typeface="Assistant"/>
                <a:cs typeface="Halant Medium"/>
              </a:rPr>
              <a:t>556</a:t>
            </a:r>
          </a:p>
        </p:txBody>
      </p:sp>
      <p:sp>
        <p:nvSpPr>
          <p:cNvPr id="5" name="TextBox 5"/>
          <p:cNvSpPr txBox="1"/>
          <p:nvPr/>
        </p:nvSpPr>
        <p:spPr>
          <a:xfrm>
            <a:off x="5274128" y="2240165"/>
            <a:ext cx="6537959" cy="2031325"/>
          </a:xfrm>
          <a:prstGeom prst="rect">
            <a:avLst/>
          </a:prstGeom>
        </p:spPr>
        <p:txBody>
          <a:bodyPr wrap="square" lIns="0" tIns="0" rIns="0" bIns="0" rtlCol="0" anchor="t">
            <a:spAutoFit/>
          </a:bodyPr>
          <a:lstStyle/>
          <a:p>
            <a:r>
              <a:rPr lang="en-US" sz="6600">
                <a:solidFill>
                  <a:srgbClr val="1C53A3"/>
                </a:solidFill>
                <a:latin typeface="HK Grotesk Bold"/>
              </a:rPr>
              <a:t>Virtual Assistant </a:t>
            </a:r>
            <a:endParaRPr lang="en-US">
              <a:solidFill>
                <a:srgbClr val="000000"/>
              </a:solidFill>
              <a:latin typeface="Calibri"/>
              <a:ea typeface="Calibri"/>
              <a:cs typeface="Calibri"/>
            </a:endParaRPr>
          </a:p>
          <a:p>
            <a:r>
              <a:rPr lang="en-US" sz="6600">
                <a:solidFill>
                  <a:srgbClr val="000000"/>
                </a:solidFill>
                <a:latin typeface="HK Grotesk Bold"/>
              </a:rPr>
              <a:t>for</a:t>
            </a:r>
            <a:r>
              <a:rPr lang="en-US" sz="6600">
                <a:latin typeface="HK Grotesk Bold"/>
              </a:rPr>
              <a:t> mute people</a:t>
            </a:r>
            <a:endParaRPr lang="en-US">
              <a:ea typeface="Calibri"/>
              <a:cs typeface="Calibri"/>
            </a:endParaRPr>
          </a:p>
        </p:txBody>
      </p:sp>
      <p:pic>
        <p:nvPicPr>
          <p:cNvPr id="7" name="Picture 6">
            <a:extLst>
              <a:ext uri="{FF2B5EF4-FFF2-40B4-BE49-F238E27FC236}">
                <a16:creationId xmlns:a16="http://schemas.microsoft.com/office/drawing/2014/main" id="{B0582C76-D840-8018-9948-25871D368140}"/>
              </a:ext>
            </a:extLst>
          </p:cNvPr>
          <p:cNvPicPr>
            <a:picLocks noChangeAspect="1"/>
          </p:cNvPicPr>
          <p:nvPr/>
        </p:nvPicPr>
        <p:blipFill>
          <a:blip r:embed="rId4"/>
          <a:stretch>
            <a:fillRect/>
          </a:stretch>
        </p:blipFill>
        <p:spPr>
          <a:xfrm>
            <a:off x="12405754" y="2244935"/>
            <a:ext cx="4104905" cy="4060373"/>
          </a:xfrm>
          <a:prstGeom prst="rect">
            <a:avLst/>
          </a:prstGeom>
        </p:spPr>
      </p:pic>
      <p:sp>
        <p:nvSpPr>
          <p:cNvPr id="3" name="TextBox 2">
            <a:extLst>
              <a:ext uri="{FF2B5EF4-FFF2-40B4-BE49-F238E27FC236}">
                <a16:creationId xmlns:a16="http://schemas.microsoft.com/office/drawing/2014/main" id="{B2A00C41-66D9-8879-A46B-787678B14249}"/>
              </a:ext>
            </a:extLst>
          </p:cNvPr>
          <p:cNvSpPr txBox="1"/>
          <p:nvPr/>
        </p:nvSpPr>
        <p:spPr>
          <a:xfrm>
            <a:off x="5271159" y="4474028"/>
            <a:ext cx="6633853" cy="6611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ea typeface="Calibri"/>
                <a:cs typeface="Calibri"/>
              </a:rPr>
              <a:t>DEPARTMENT OF COMPUTER SCIENCE ST. XAVIER'S (AUTONOMOUS) COLLEGE</a:t>
            </a:r>
            <a:endParaRPr lang="en-US">
              <a:ea typeface="Calibri"/>
              <a:cs typeface="Calibri"/>
            </a:endParaRPr>
          </a:p>
        </p:txBody>
      </p:sp>
      <p:sp>
        <p:nvSpPr>
          <p:cNvPr id="6" name="TextBox 5">
            <a:extLst>
              <a:ext uri="{FF2B5EF4-FFF2-40B4-BE49-F238E27FC236}">
                <a16:creationId xmlns:a16="http://schemas.microsoft.com/office/drawing/2014/main" id="{C46E028C-3706-12D6-9BE1-7C6262026890}"/>
              </a:ext>
            </a:extLst>
          </p:cNvPr>
          <p:cNvSpPr txBox="1"/>
          <p:nvPr/>
        </p:nvSpPr>
        <p:spPr>
          <a:xfrm>
            <a:off x="5330225" y="5476128"/>
            <a:ext cx="475161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solidFill>
                  <a:schemeClr val="tx2"/>
                </a:solidFill>
                <a:latin typeface="Assistant"/>
                <a:cs typeface="Calibri"/>
              </a:rPr>
              <a:t>PROJECT MENTOR</a:t>
            </a:r>
            <a:br>
              <a:rPr lang="en-US">
                <a:cs typeface="Calibri"/>
              </a:rPr>
            </a:br>
            <a:r>
              <a:rPr lang="en-US" sz="2800">
                <a:solidFill>
                  <a:schemeClr val="tx2"/>
                </a:solidFill>
                <a:latin typeface="Assistant"/>
                <a:cs typeface="Arial"/>
              </a:rPr>
              <a:t>Prof. Shalabh Agarwal</a:t>
            </a:r>
            <a:r>
              <a:rPr lang="en-US">
                <a:solidFill>
                  <a:srgbClr val="222222"/>
                </a:solidFill>
                <a:latin typeface="Arial"/>
                <a:cs typeface="Arial"/>
              </a:rPr>
              <a:t> </a:t>
            </a:r>
            <a:endParaRPr lang="en-US"/>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33832" y="6660819"/>
            <a:ext cx="8552141" cy="4571508"/>
          </a:xfrm>
          <a:custGeom>
            <a:avLst/>
            <a:gdLst/>
            <a:ahLst/>
            <a:cxnLst/>
            <a:rect l="l" t="t" r="r" b="b"/>
            <a:pathLst>
              <a:path w="8552141" h="4571508">
                <a:moveTo>
                  <a:pt x="0" y="0"/>
                </a:moveTo>
                <a:lnTo>
                  <a:pt x="8552141" y="0"/>
                </a:lnTo>
                <a:lnTo>
                  <a:pt x="8552141" y="4571508"/>
                </a:lnTo>
                <a:lnTo>
                  <a:pt x="0" y="45715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8187291">
            <a:off x="-3947475" y="-1839794"/>
            <a:ext cx="9213902" cy="5377568"/>
          </a:xfrm>
          <a:custGeom>
            <a:avLst/>
            <a:gdLst/>
            <a:ahLst/>
            <a:cxnLst/>
            <a:rect l="l" t="t" r="r" b="b"/>
            <a:pathLst>
              <a:path w="9213902" h="5377568">
                <a:moveTo>
                  <a:pt x="0" y="0"/>
                </a:moveTo>
                <a:lnTo>
                  <a:pt x="9213902" y="0"/>
                </a:lnTo>
                <a:lnTo>
                  <a:pt x="9213902" y="5377568"/>
                </a:lnTo>
                <a:lnTo>
                  <a:pt x="0" y="537756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5545806" y="4070361"/>
            <a:ext cx="6659150" cy="2133661"/>
          </a:xfrm>
          <a:prstGeom prst="rect">
            <a:avLst/>
          </a:prstGeom>
        </p:spPr>
        <p:txBody>
          <a:bodyPr wrap="square" lIns="0" tIns="0" rIns="0" bIns="0" rtlCol="0" anchor="t">
            <a:spAutoFit/>
          </a:bodyPr>
          <a:lstStyle/>
          <a:p>
            <a:pPr algn="ctr">
              <a:lnSpc>
                <a:spcPts val="8345"/>
              </a:lnSpc>
            </a:pPr>
            <a:r>
              <a:rPr lang="en-US" sz="7050" b="1">
                <a:solidFill>
                  <a:srgbClr val="1C53A3"/>
                </a:solidFill>
                <a:latin typeface="HK Grotesk Bold"/>
              </a:rPr>
              <a:t>PROPOSED</a:t>
            </a:r>
            <a:endParaRPr lang="en-US" b="1">
              <a:cs typeface="Calibri"/>
            </a:endParaRPr>
          </a:p>
          <a:p>
            <a:pPr algn="ctr">
              <a:lnSpc>
                <a:spcPts val="8345"/>
              </a:lnSpc>
            </a:pPr>
            <a:r>
              <a:rPr lang="en-US" sz="7050" b="1">
                <a:solidFill>
                  <a:srgbClr val="1C53A3"/>
                </a:solidFill>
                <a:latin typeface="HK Grotesk Bold"/>
              </a:rPr>
              <a:t> SYSTEM</a:t>
            </a:r>
            <a:endParaRPr lang="en-US" b="1">
              <a:cs typeface="Calibri"/>
            </a:endParaRPr>
          </a:p>
        </p:txBody>
      </p:sp>
      <p:sp>
        <p:nvSpPr>
          <p:cNvPr id="4" name="Freeform 3">
            <a:extLst>
              <a:ext uri="{FF2B5EF4-FFF2-40B4-BE49-F238E27FC236}">
                <a16:creationId xmlns:a16="http://schemas.microsoft.com/office/drawing/2014/main" id="{EB4612FA-BF48-7465-BC39-2FCDDEAC0B08}"/>
              </a:ext>
            </a:extLst>
          </p:cNvPr>
          <p:cNvSpPr/>
          <p:nvPr/>
        </p:nvSpPr>
        <p:spPr>
          <a:xfrm rot="18840000">
            <a:off x="15229280" y="-2575624"/>
            <a:ext cx="6356403" cy="5949068"/>
          </a:xfrm>
          <a:custGeom>
            <a:avLst/>
            <a:gdLst/>
            <a:ahLst/>
            <a:cxnLst/>
            <a:rect l="l" t="t" r="r" b="b"/>
            <a:pathLst>
              <a:path w="9213902" h="5377568">
                <a:moveTo>
                  <a:pt x="0" y="0"/>
                </a:moveTo>
                <a:lnTo>
                  <a:pt x="9213902" y="0"/>
                </a:lnTo>
                <a:lnTo>
                  <a:pt x="9213902" y="5377568"/>
                </a:lnTo>
                <a:lnTo>
                  <a:pt x="0" y="537756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extLst>
      <p:ext uri="{BB962C8B-B14F-4D97-AF65-F5344CB8AC3E}">
        <p14:creationId xmlns:p14="http://schemas.microsoft.com/office/powerpoint/2010/main" val="2580579466"/>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87BEB6-7EB3-3114-690C-8211BAF23BB2}"/>
              </a:ext>
            </a:extLst>
          </p:cNvPr>
          <p:cNvSpPr txBox="1"/>
          <p:nvPr/>
        </p:nvSpPr>
        <p:spPr>
          <a:xfrm>
            <a:off x="7772400" y="49149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a:solidFill>
                <a:srgbClr val="222222"/>
              </a:solidFill>
              <a:latin typeface="Arial"/>
              <a:cs typeface="Arial"/>
            </a:endParaRPr>
          </a:p>
        </p:txBody>
      </p:sp>
      <p:sp>
        <p:nvSpPr>
          <p:cNvPr id="3" name="TextBox 2">
            <a:extLst>
              <a:ext uri="{FF2B5EF4-FFF2-40B4-BE49-F238E27FC236}">
                <a16:creationId xmlns:a16="http://schemas.microsoft.com/office/drawing/2014/main" id="{0D599486-A47F-B8F4-3C4F-6E1C76DE46C7}"/>
              </a:ext>
            </a:extLst>
          </p:cNvPr>
          <p:cNvSpPr txBox="1"/>
          <p:nvPr/>
        </p:nvSpPr>
        <p:spPr>
          <a:xfrm>
            <a:off x="2986549" y="1760589"/>
            <a:ext cx="12477132" cy="69044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a:solidFill>
                  <a:srgbClr val="1C53A3"/>
                </a:solidFill>
                <a:latin typeface="Arial"/>
                <a:cs typeface="Arial"/>
              </a:rPr>
              <a:t>Functional requirements:</a:t>
            </a:r>
          </a:p>
          <a:p>
            <a:endParaRPr lang="en-US" sz="2800">
              <a:solidFill>
                <a:srgbClr val="1C53A3"/>
              </a:solidFill>
              <a:latin typeface="Segoe UI"/>
              <a:cs typeface="Segoe UI"/>
            </a:endParaRPr>
          </a:p>
          <a:p>
            <a:pPr algn="just"/>
            <a:r>
              <a:rPr lang="en-US" sz="2800">
                <a:solidFill>
                  <a:schemeClr val="tx2"/>
                </a:solidFill>
                <a:latin typeface="Arial"/>
                <a:cs typeface="Arial"/>
              </a:rPr>
              <a:t>Requirement ID: FR001</a:t>
            </a:r>
          </a:p>
          <a:p>
            <a:pPr algn="just"/>
            <a:r>
              <a:rPr lang="en-US" sz="2800">
                <a:solidFill>
                  <a:srgbClr val="0E101A"/>
                </a:solidFill>
                <a:latin typeface="Arial"/>
                <a:cs typeface="Arial"/>
              </a:rPr>
              <a:t>Description: The virtual assistant will capture and recognize the hand signs of the user in the form of real-time video data.</a:t>
            </a:r>
          </a:p>
          <a:p>
            <a:pPr algn="just"/>
            <a:br>
              <a:rPr lang="en-US">
                <a:cs typeface="Calibri"/>
              </a:rPr>
            </a:br>
            <a:endParaRPr lang="en-US" sz="2800">
              <a:latin typeface="Arial"/>
              <a:cs typeface="Arial"/>
            </a:endParaRPr>
          </a:p>
          <a:p>
            <a:pPr algn="just"/>
            <a:r>
              <a:rPr lang="en-US" sz="2800">
                <a:solidFill>
                  <a:schemeClr val="tx2"/>
                </a:solidFill>
                <a:latin typeface="Arial"/>
                <a:cs typeface="Arial"/>
              </a:rPr>
              <a:t>Acceptance Criteria:</a:t>
            </a:r>
          </a:p>
          <a:p>
            <a:pPr marL="285750" indent="-285750" algn="just">
              <a:buFont typeface="Arial,Sans-Serif"/>
              <a:buChar char="•"/>
            </a:pPr>
            <a:r>
              <a:rPr lang="en-US" sz="2800">
                <a:solidFill>
                  <a:srgbClr val="0E101A"/>
                </a:solidFill>
                <a:latin typeface="Arial"/>
                <a:cs typeface="Arial"/>
              </a:rPr>
              <a:t>The virtual assistant will have a built-in camera or utilize the device's camera to capture a live video feed of the user's hand gestures.</a:t>
            </a:r>
          </a:p>
          <a:p>
            <a:pPr marL="285750" indent="-285750" algn="just">
              <a:buFont typeface="Arial,Sans-Serif"/>
              <a:buChar char="•"/>
            </a:pPr>
            <a:r>
              <a:rPr lang="en-US" sz="2800">
                <a:solidFill>
                  <a:srgbClr val="0E101A"/>
                </a:solidFill>
                <a:latin typeface="Arial"/>
                <a:cs typeface="Arial"/>
              </a:rPr>
              <a:t>Distinct hand landmarks will be identified and segregated.</a:t>
            </a:r>
          </a:p>
          <a:p>
            <a:pPr marL="285750" indent="-285750" algn="just">
              <a:buFont typeface="Arial,Sans-Serif"/>
              <a:buChar char="•"/>
            </a:pPr>
            <a:r>
              <a:rPr lang="en-US" sz="2800">
                <a:solidFill>
                  <a:srgbClr val="0E101A"/>
                </a:solidFill>
                <a:latin typeface="Arial"/>
                <a:cs typeface="Arial"/>
              </a:rPr>
              <a:t>The virtual assistant will provide real-time feedback to the user, confirming the recognized hand sign and initiating the corresponding action or response.</a:t>
            </a:r>
          </a:p>
          <a:p>
            <a:pPr algn="just">
              <a:lnSpc>
                <a:spcPts val="3229"/>
              </a:lnSpc>
              <a:spcBef>
                <a:spcPct val="0"/>
              </a:spcBef>
            </a:pPr>
            <a:r>
              <a:rPr lang="en-US" sz="2000">
                <a:latin typeface="Segoe UI"/>
                <a:cs typeface="Segoe UI"/>
              </a:rPr>
              <a:t>.</a:t>
            </a:r>
          </a:p>
          <a:p>
            <a:pPr algn="l"/>
            <a:endParaRPr lang="en-US">
              <a:cs typeface="Calibri"/>
            </a:endParaRPr>
          </a:p>
        </p:txBody>
      </p:sp>
    </p:spTree>
    <p:extLst>
      <p:ext uri="{BB962C8B-B14F-4D97-AF65-F5344CB8AC3E}">
        <p14:creationId xmlns:p14="http://schemas.microsoft.com/office/powerpoint/2010/main" val="110395673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A37CAE-6162-ACFF-3D9F-49CA6AE789F6}"/>
              </a:ext>
            </a:extLst>
          </p:cNvPr>
          <p:cNvSpPr txBox="1"/>
          <p:nvPr/>
        </p:nvSpPr>
        <p:spPr>
          <a:xfrm>
            <a:off x="1848097" y="1947553"/>
            <a:ext cx="14891657" cy="61555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a:solidFill>
                  <a:schemeClr val="tx2"/>
                </a:solidFill>
                <a:latin typeface="Arial"/>
                <a:cs typeface="Arial"/>
              </a:rPr>
              <a:t>Requirement ID: FR002</a:t>
            </a:r>
            <a:endParaRPr lang="en-US" sz="2800">
              <a:solidFill>
                <a:schemeClr val="tx2"/>
              </a:solidFill>
              <a:latin typeface="Arial"/>
              <a:cs typeface="Calibri"/>
            </a:endParaRPr>
          </a:p>
          <a:p>
            <a:r>
              <a:rPr lang="en-GB" sz="2800">
                <a:solidFill>
                  <a:srgbClr val="0E101A"/>
                </a:solidFill>
                <a:latin typeface="Arial"/>
                <a:cs typeface="Arial"/>
              </a:rPr>
              <a:t>Description: The virtual assistant will track and monitor the detected hands in real-time. This tracking functionality enhances the system’s</a:t>
            </a:r>
            <a:endParaRPr lang="en-GB" sz="2800">
              <a:latin typeface="Arial"/>
              <a:cs typeface="Calibri"/>
            </a:endParaRPr>
          </a:p>
          <a:p>
            <a:r>
              <a:rPr lang="en-GB" sz="2800">
                <a:solidFill>
                  <a:srgbClr val="0E101A"/>
                </a:solidFill>
                <a:latin typeface="Arial"/>
                <a:cs typeface="Arial"/>
              </a:rPr>
              <a:t>capacity to discern hand gestures effectively.</a:t>
            </a:r>
            <a:endParaRPr lang="en-GB" sz="2800">
              <a:latin typeface="Arial"/>
              <a:cs typeface="Calibri"/>
            </a:endParaRPr>
          </a:p>
          <a:p>
            <a:br>
              <a:rPr lang="en-US"/>
            </a:br>
            <a:endParaRPr lang="en-US" sz="2800">
              <a:latin typeface="Arial"/>
              <a:cs typeface="Calibri"/>
            </a:endParaRPr>
          </a:p>
          <a:p>
            <a:r>
              <a:rPr lang="en-GB" sz="2800">
                <a:solidFill>
                  <a:schemeClr val="tx2"/>
                </a:solidFill>
                <a:latin typeface="Arial"/>
                <a:cs typeface="Arial"/>
              </a:rPr>
              <a:t>Acceptance Criteria:</a:t>
            </a:r>
            <a:endParaRPr lang="en-GB" sz="2800">
              <a:solidFill>
                <a:schemeClr val="tx2"/>
              </a:solidFill>
              <a:latin typeface="Arial"/>
              <a:cs typeface="Calibri"/>
            </a:endParaRPr>
          </a:p>
          <a:p>
            <a:pPr marL="285750" indent="-285750">
              <a:buFont typeface="Arial"/>
              <a:buChar char="•"/>
            </a:pPr>
            <a:r>
              <a:rPr lang="en-GB" sz="2800">
                <a:solidFill>
                  <a:srgbClr val="0E101A"/>
                </a:solidFill>
                <a:latin typeface="Arial"/>
                <a:cs typeface="Arial"/>
              </a:rPr>
              <a:t>The system employs hand-tracking algorithms for hand detection to identify and isolate the hands within the video feed.</a:t>
            </a:r>
            <a:endParaRPr lang="en-GB" sz="2800">
              <a:latin typeface="Arial"/>
              <a:cs typeface="Calibri"/>
            </a:endParaRPr>
          </a:p>
          <a:p>
            <a:pPr marL="285750" indent="-285750">
              <a:buFont typeface="Arial"/>
              <a:buChar char="•"/>
            </a:pPr>
            <a:r>
              <a:rPr lang="en-GB" sz="2800">
                <a:solidFill>
                  <a:srgbClr val="0E101A"/>
                </a:solidFill>
                <a:latin typeface="Arial"/>
                <a:cs typeface="Arial"/>
              </a:rPr>
              <a:t>The virtual assistant shall be able to track hand movements adapting to varying distances and angles..</a:t>
            </a:r>
            <a:endParaRPr lang="en-GB" sz="2800">
              <a:latin typeface="Arial"/>
              <a:cs typeface="Calibri"/>
            </a:endParaRPr>
          </a:p>
          <a:p>
            <a:pPr marL="285750" indent="-285750">
              <a:buFont typeface="Arial"/>
              <a:buChar char="•"/>
            </a:pPr>
            <a:r>
              <a:rPr lang="en-GB" sz="2800">
                <a:solidFill>
                  <a:srgbClr val="0E101A"/>
                </a:solidFill>
                <a:latin typeface="Arial"/>
                <a:cs typeface="Arial"/>
              </a:rPr>
              <a:t>The virtual assistant will include a calibration feature to optimize hand-tracking accuracy for individual users.</a:t>
            </a:r>
            <a:endParaRPr lang="en-GB" sz="2800">
              <a:cs typeface="Calibri"/>
            </a:endParaRPr>
          </a:p>
          <a:p>
            <a:pPr algn="l"/>
            <a:endParaRPr lang="en-GB" sz="4000">
              <a:ea typeface="Calibri"/>
              <a:cs typeface="Calibri"/>
            </a:endParaRPr>
          </a:p>
        </p:txBody>
      </p:sp>
    </p:spTree>
    <p:extLst>
      <p:ext uri="{BB962C8B-B14F-4D97-AF65-F5344CB8AC3E}">
        <p14:creationId xmlns:p14="http://schemas.microsoft.com/office/powerpoint/2010/main" val="262234209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DAAFE4-193C-6E5C-0BE1-CD5B7B489062}"/>
              </a:ext>
            </a:extLst>
          </p:cNvPr>
          <p:cNvSpPr txBox="1"/>
          <p:nvPr/>
        </p:nvSpPr>
        <p:spPr>
          <a:xfrm>
            <a:off x="1306286" y="2012867"/>
            <a:ext cx="15773400" cy="57246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sz="2800">
                <a:solidFill>
                  <a:schemeClr val="tx2"/>
                </a:solidFill>
                <a:latin typeface="Arial"/>
                <a:cs typeface="Arial"/>
              </a:rPr>
              <a:t>Requirement ID: FR003</a:t>
            </a:r>
            <a:endParaRPr lang="en-US" sz="2800">
              <a:solidFill>
                <a:schemeClr val="tx2"/>
              </a:solidFill>
              <a:ea typeface="Calibri"/>
              <a:cs typeface="Calibri"/>
            </a:endParaRPr>
          </a:p>
          <a:p>
            <a:pPr algn="just"/>
            <a:r>
              <a:rPr lang="en-GB" sz="2800">
                <a:solidFill>
                  <a:srgbClr val="0E101A"/>
                </a:solidFill>
                <a:latin typeface="Arial"/>
                <a:cs typeface="Arial"/>
              </a:rPr>
              <a:t>Description: The virtual assistant will make use of machine learning algorithms to accurately recognize and interpret hand signs used in sign language.</a:t>
            </a:r>
            <a:endParaRPr lang="en-GB" sz="2800">
              <a:ea typeface="Calibri"/>
              <a:cs typeface="Calibri"/>
            </a:endParaRPr>
          </a:p>
          <a:p>
            <a:pPr algn="just"/>
            <a:br>
              <a:rPr lang="en-US"/>
            </a:br>
            <a:endParaRPr lang="en-US" sz="2800">
              <a:ea typeface="Calibri"/>
              <a:cs typeface="Calibri"/>
            </a:endParaRPr>
          </a:p>
          <a:p>
            <a:pPr algn="just"/>
            <a:r>
              <a:rPr lang="en-GB" sz="2800">
                <a:solidFill>
                  <a:schemeClr val="tx2"/>
                </a:solidFill>
                <a:latin typeface="Arial"/>
                <a:cs typeface="Arial"/>
              </a:rPr>
              <a:t>Acceptance Criteria:</a:t>
            </a:r>
            <a:endParaRPr lang="en-GB" sz="2800">
              <a:solidFill>
                <a:schemeClr val="tx2"/>
              </a:solidFill>
              <a:ea typeface="Calibri"/>
              <a:cs typeface="Calibri"/>
            </a:endParaRPr>
          </a:p>
          <a:p>
            <a:pPr marL="285750" indent="-285750" algn="just">
              <a:buFont typeface="Arial"/>
              <a:buChar char="•"/>
            </a:pPr>
            <a:r>
              <a:rPr lang="en-GB" sz="2800">
                <a:solidFill>
                  <a:srgbClr val="0E101A"/>
                </a:solidFill>
                <a:latin typeface="Arial"/>
                <a:cs typeface="Arial"/>
              </a:rPr>
              <a:t>The captured hand frames are sent as input to a pre-trained machine-learning model capable of recognizing a predefined set of hand signs commonly used in sign language.</a:t>
            </a:r>
            <a:endParaRPr lang="en-GB" sz="2800">
              <a:ea typeface="Calibri"/>
              <a:cs typeface="Calibri"/>
            </a:endParaRPr>
          </a:p>
          <a:p>
            <a:pPr marL="285750" indent="-285750" algn="just">
              <a:buFont typeface="Arial"/>
              <a:buChar char="•"/>
            </a:pPr>
            <a:r>
              <a:rPr lang="en-GB" sz="2800">
                <a:solidFill>
                  <a:srgbClr val="0E101A"/>
                </a:solidFill>
                <a:latin typeface="Arial"/>
                <a:cs typeface="Arial"/>
              </a:rPr>
              <a:t>The machine learning model interprets the hand signs and translates them into textual representations.</a:t>
            </a:r>
            <a:endParaRPr lang="en-GB" sz="2800">
              <a:ea typeface="Calibri"/>
              <a:cs typeface="Calibri"/>
            </a:endParaRPr>
          </a:p>
          <a:p>
            <a:pPr marL="285750" indent="-285750" algn="just">
              <a:buFont typeface="Arial"/>
              <a:buChar char="•"/>
            </a:pPr>
            <a:r>
              <a:rPr lang="en-GB" sz="2800">
                <a:solidFill>
                  <a:srgbClr val="0E101A"/>
                </a:solidFill>
                <a:latin typeface="Arial"/>
                <a:cs typeface="Arial"/>
              </a:rPr>
              <a:t>The model will be trained on a dataset that includes variations in hand shapes, sizes, and orientations to ensure robust recognition across diverse user populations.</a:t>
            </a:r>
            <a:endParaRPr lang="en-GB" sz="2800">
              <a:ea typeface="Calibri"/>
              <a:cs typeface="Calibri"/>
            </a:endParaRPr>
          </a:p>
          <a:p>
            <a:pPr algn="l"/>
            <a:endParaRPr lang="en-GB" sz="4000">
              <a:ea typeface="Calibri"/>
              <a:cs typeface="Calibri"/>
            </a:endParaRPr>
          </a:p>
        </p:txBody>
      </p:sp>
    </p:spTree>
    <p:extLst>
      <p:ext uri="{BB962C8B-B14F-4D97-AF65-F5344CB8AC3E}">
        <p14:creationId xmlns:p14="http://schemas.microsoft.com/office/powerpoint/2010/main" val="2289444394"/>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6A2C46-90ED-2218-D6B8-47D48159DB65}"/>
              </a:ext>
            </a:extLst>
          </p:cNvPr>
          <p:cNvSpPr txBox="1"/>
          <p:nvPr/>
        </p:nvSpPr>
        <p:spPr>
          <a:xfrm>
            <a:off x="1310739" y="1729344"/>
            <a:ext cx="15659100"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sz="2800">
                <a:solidFill>
                  <a:schemeClr val="tx2"/>
                </a:solidFill>
                <a:latin typeface="Arial"/>
                <a:cs typeface="Arial"/>
              </a:rPr>
              <a:t>Requirement ID: FR004</a:t>
            </a:r>
            <a:endParaRPr lang="en-US" sz="2800">
              <a:solidFill>
                <a:schemeClr val="tx2"/>
              </a:solidFill>
              <a:latin typeface="Arial"/>
              <a:cs typeface="Calibri"/>
            </a:endParaRPr>
          </a:p>
          <a:p>
            <a:pPr algn="just"/>
            <a:r>
              <a:rPr lang="en-GB" sz="2800">
                <a:solidFill>
                  <a:srgbClr val="0E101A"/>
                </a:solidFill>
                <a:latin typeface="Arial"/>
                <a:cs typeface="Arial"/>
              </a:rPr>
              <a:t>Description: The virtual assistant will implement natural language processing (NLP) capabilities to further refine the gathered textual data, thus ensuring the interpretability of the system’s output.</a:t>
            </a:r>
            <a:endParaRPr lang="en-GB" sz="2800">
              <a:latin typeface="Arial"/>
              <a:cs typeface="Calibri"/>
            </a:endParaRPr>
          </a:p>
          <a:p>
            <a:pPr algn="just"/>
            <a:br>
              <a:rPr lang="en-US"/>
            </a:br>
            <a:endParaRPr lang="en-US" sz="2800">
              <a:latin typeface="Arial"/>
              <a:cs typeface="Calibri"/>
            </a:endParaRPr>
          </a:p>
          <a:p>
            <a:pPr algn="just"/>
            <a:r>
              <a:rPr lang="en-GB" sz="2800">
                <a:solidFill>
                  <a:schemeClr val="tx2"/>
                </a:solidFill>
                <a:latin typeface="Arial"/>
                <a:cs typeface="Arial"/>
              </a:rPr>
              <a:t>Acceptance Criteria:</a:t>
            </a:r>
            <a:endParaRPr lang="en-GB" sz="2800">
              <a:solidFill>
                <a:schemeClr val="tx2"/>
              </a:solidFill>
              <a:latin typeface="Arial"/>
              <a:cs typeface="Calibri"/>
            </a:endParaRPr>
          </a:p>
          <a:p>
            <a:pPr marL="285750" indent="-285750" algn="just">
              <a:buFont typeface="Arial"/>
              <a:buChar char="•"/>
            </a:pPr>
            <a:r>
              <a:rPr lang="en-GB" sz="2800">
                <a:solidFill>
                  <a:srgbClr val="0E101A"/>
                </a:solidFill>
                <a:latin typeface="Arial"/>
                <a:cs typeface="Arial"/>
              </a:rPr>
              <a:t>The textual representations produced as output from the machine learning model are taken as input. Data is further refined and converted into appropriate language structures.</a:t>
            </a:r>
            <a:endParaRPr lang="en-GB" sz="2800">
              <a:latin typeface="Arial"/>
              <a:cs typeface="Calibri"/>
            </a:endParaRPr>
          </a:p>
          <a:p>
            <a:pPr marL="285750" indent="-285750" algn="just">
              <a:buFont typeface="Arial"/>
              <a:buChar char="•"/>
            </a:pPr>
            <a:r>
              <a:rPr lang="en-GB" sz="2800">
                <a:solidFill>
                  <a:srgbClr val="0E101A"/>
                </a:solidFill>
                <a:latin typeface="Arial"/>
                <a:cs typeface="Arial"/>
              </a:rPr>
              <a:t>This enhances the accuracy and linguistic coherence of the system.</a:t>
            </a:r>
            <a:endParaRPr lang="en-GB" sz="2800">
              <a:latin typeface="Arial"/>
              <a:cs typeface="Calibri"/>
            </a:endParaRPr>
          </a:p>
          <a:p>
            <a:pPr marL="285750" indent="-285750" algn="just">
              <a:buFont typeface="Arial"/>
              <a:buChar char="•"/>
            </a:pPr>
            <a:r>
              <a:rPr lang="en-GB" sz="2800">
                <a:solidFill>
                  <a:srgbClr val="0E101A"/>
                </a:solidFill>
                <a:latin typeface="Arial"/>
                <a:cs typeface="Arial"/>
              </a:rPr>
              <a:t>The NLP system will accurately parse the textual input, taking into account variations in language structure, grammar, and context.</a:t>
            </a:r>
            <a:endParaRPr lang="en-GB" sz="2800">
              <a:ea typeface="Calibri"/>
              <a:cs typeface="Calibri"/>
            </a:endParaRPr>
          </a:p>
          <a:p>
            <a:endParaRPr lang="en-GB" sz="4400">
              <a:solidFill>
                <a:srgbClr val="000000"/>
              </a:solidFill>
              <a:latin typeface="Calibri"/>
              <a:cs typeface="Calibri"/>
            </a:endParaRPr>
          </a:p>
        </p:txBody>
      </p:sp>
    </p:spTree>
    <p:extLst>
      <p:ext uri="{BB962C8B-B14F-4D97-AF65-F5344CB8AC3E}">
        <p14:creationId xmlns:p14="http://schemas.microsoft.com/office/powerpoint/2010/main" val="3451990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3002D4-FD73-9926-9373-3004C5E90364}"/>
              </a:ext>
            </a:extLst>
          </p:cNvPr>
          <p:cNvSpPr txBox="1"/>
          <p:nvPr/>
        </p:nvSpPr>
        <p:spPr>
          <a:xfrm>
            <a:off x="1763486" y="1687780"/>
            <a:ext cx="13895614" cy="61555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a:solidFill>
                  <a:schemeClr val="tx2"/>
                </a:solidFill>
                <a:latin typeface="Arial"/>
                <a:cs typeface="Arial"/>
              </a:rPr>
              <a:t>Requirement ID: FR005</a:t>
            </a:r>
            <a:endParaRPr lang="en-US" sz="2800">
              <a:solidFill>
                <a:schemeClr val="tx2"/>
              </a:solidFill>
              <a:latin typeface="Arial"/>
              <a:ea typeface="Calibri"/>
              <a:cs typeface="Calibri"/>
            </a:endParaRPr>
          </a:p>
          <a:p>
            <a:r>
              <a:rPr lang="en-GB" sz="2800">
                <a:solidFill>
                  <a:srgbClr val="0E101A"/>
                </a:solidFill>
                <a:latin typeface="Arial"/>
                <a:cs typeface="Arial"/>
              </a:rPr>
              <a:t>Description: The virtual assistant shall be capable of recognizing and executing user commands, allowing users to perform specific actions or tasks through signed instructions.</a:t>
            </a:r>
            <a:endParaRPr lang="en-GB" sz="2800">
              <a:latin typeface="Arial"/>
              <a:ea typeface="Calibri"/>
              <a:cs typeface="Calibri"/>
            </a:endParaRPr>
          </a:p>
          <a:p>
            <a:br>
              <a:rPr lang="en-US"/>
            </a:br>
            <a:endParaRPr lang="en-US" sz="2800">
              <a:latin typeface="Arial"/>
              <a:ea typeface="Calibri"/>
              <a:cs typeface="Calibri"/>
            </a:endParaRPr>
          </a:p>
          <a:p>
            <a:r>
              <a:rPr lang="en-GB" sz="2800">
                <a:solidFill>
                  <a:schemeClr val="tx2"/>
                </a:solidFill>
                <a:latin typeface="Arial"/>
                <a:cs typeface="Arial"/>
              </a:rPr>
              <a:t>Acceptance Criteria:</a:t>
            </a:r>
            <a:endParaRPr lang="en-GB" sz="2800">
              <a:solidFill>
                <a:schemeClr val="tx2"/>
              </a:solidFill>
              <a:latin typeface="Arial"/>
              <a:ea typeface="Calibri"/>
              <a:cs typeface="Calibri"/>
            </a:endParaRPr>
          </a:p>
          <a:p>
            <a:pPr marL="285750" indent="-285750">
              <a:buFont typeface="Arial"/>
              <a:buChar char="•"/>
            </a:pPr>
            <a:r>
              <a:rPr lang="en-GB" sz="2800">
                <a:solidFill>
                  <a:srgbClr val="0E101A"/>
                </a:solidFill>
                <a:latin typeface="Arial"/>
                <a:cs typeface="Arial"/>
              </a:rPr>
              <a:t>The virtual assistant translates the refined text from the NLP module into actionable commands which are then executed.</a:t>
            </a:r>
            <a:endParaRPr lang="en-GB" sz="2800">
              <a:latin typeface="Arial"/>
              <a:ea typeface="Calibri"/>
              <a:cs typeface="Calibri"/>
            </a:endParaRPr>
          </a:p>
          <a:p>
            <a:pPr marL="285750" indent="-285750">
              <a:buFont typeface="Arial"/>
              <a:buChar char="•"/>
            </a:pPr>
            <a:r>
              <a:rPr lang="en-GB" sz="2800">
                <a:solidFill>
                  <a:srgbClr val="0E101A"/>
                </a:solidFill>
                <a:latin typeface="Arial"/>
                <a:cs typeface="Arial"/>
              </a:rPr>
              <a:t>The virtual assistant will recognize a predefined set of command phrases or gestures that correspond to specific actions or tasks.</a:t>
            </a:r>
            <a:endParaRPr lang="en-GB" sz="2800">
              <a:latin typeface="Arial"/>
              <a:ea typeface="Calibri"/>
              <a:cs typeface="Calibri"/>
            </a:endParaRPr>
          </a:p>
          <a:p>
            <a:pPr marL="285750" indent="-285750">
              <a:buFont typeface="Arial"/>
              <a:buChar char="•"/>
            </a:pPr>
            <a:r>
              <a:rPr lang="en-GB" sz="2800">
                <a:solidFill>
                  <a:srgbClr val="0E101A"/>
                </a:solidFill>
                <a:latin typeface="Arial"/>
                <a:cs typeface="Arial"/>
              </a:rPr>
              <a:t>The system will include error-handling mechanisms to address cases where a command is not recognized or if there are issues in executing the command.</a:t>
            </a:r>
            <a:endParaRPr lang="en-GB" sz="2800">
              <a:latin typeface="Arial"/>
              <a:ea typeface="Calibri"/>
              <a:cs typeface="Calibri"/>
            </a:endParaRPr>
          </a:p>
          <a:p>
            <a:pPr algn="l"/>
            <a:endParaRPr lang="en-GB" sz="4000">
              <a:ea typeface="Calibri"/>
              <a:cs typeface="Calibri"/>
            </a:endParaRPr>
          </a:p>
        </p:txBody>
      </p:sp>
    </p:spTree>
    <p:extLst>
      <p:ext uri="{BB962C8B-B14F-4D97-AF65-F5344CB8AC3E}">
        <p14:creationId xmlns:p14="http://schemas.microsoft.com/office/powerpoint/2010/main" val="1690663668"/>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6EF7DD-335F-E45E-60E2-7C4AD3BEFC2D}"/>
              </a:ext>
            </a:extLst>
          </p:cNvPr>
          <p:cNvSpPr txBox="1"/>
          <p:nvPr/>
        </p:nvSpPr>
        <p:spPr>
          <a:xfrm>
            <a:off x="2838202" y="1561604"/>
            <a:ext cx="12475028" cy="849463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4400">
                <a:solidFill>
                  <a:srgbClr val="1C53A3"/>
                </a:solidFill>
                <a:latin typeface="Arial"/>
                <a:ea typeface="Calibri"/>
                <a:cs typeface="Calibri"/>
              </a:rPr>
              <a:t>NON FUNCTIONAL REQUIREMENTS</a:t>
            </a:r>
          </a:p>
          <a:p>
            <a:endParaRPr lang="en-GB" sz="3200">
              <a:solidFill>
                <a:srgbClr val="1C53A3"/>
              </a:solidFill>
              <a:latin typeface="Assistant"/>
              <a:ea typeface="Calibri"/>
              <a:cs typeface="Calibri"/>
            </a:endParaRPr>
          </a:p>
          <a:p>
            <a:pPr algn="just"/>
            <a:r>
              <a:rPr lang="en-GB" sz="2800">
                <a:solidFill>
                  <a:srgbClr val="0E101A"/>
                </a:solidFill>
                <a:latin typeface="Arial"/>
                <a:ea typeface="Calibri"/>
                <a:cs typeface="Arial"/>
              </a:rPr>
              <a:t>1. </a:t>
            </a:r>
            <a:r>
              <a:rPr lang="en-GB" sz="3600">
                <a:solidFill>
                  <a:schemeClr val="tx2"/>
                </a:solidFill>
                <a:latin typeface="Arial"/>
                <a:ea typeface="Calibri"/>
                <a:cs typeface="Arial"/>
              </a:rPr>
              <a:t>Usability:</a:t>
            </a:r>
            <a:endParaRPr lang="en-GB" sz="3600">
              <a:solidFill>
                <a:schemeClr val="tx2"/>
              </a:solidFill>
              <a:latin typeface="Arial"/>
              <a:ea typeface="Calibri"/>
              <a:cs typeface="Calibri"/>
            </a:endParaRPr>
          </a:p>
          <a:p>
            <a:pPr marL="285750" indent="-285750" algn="just">
              <a:buFont typeface="Arial"/>
              <a:buChar char="•"/>
            </a:pPr>
            <a:r>
              <a:rPr lang="en-GB" sz="2800">
                <a:solidFill>
                  <a:srgbClr val="0E101A"/>
                </a:solidFill>
                <a:latin typeface="Arial"/>
                <a:ea typeface="Calibri"/>
                <a:cs typeface="Arial"/>
              </a:rPr>
              <a:t>The virtual assistant's user interface will be designed to be intuitive and user-friendly, adhering to accessibility standards to accommodate users with varying degrees of motor skills.</a:t>
            </a:r>
            <a:endParaRPr lang="en-GB" sz="2800">
              <a:latin typeface="Arial"/>
              <a:ea typeface="Calibri"/>
              <a:cs typeface="Calibri"/>
            </a:endParaRPr>
          </a:p>
          <a:p>
            <a:pPr marL="285750" indent="-285750" algn="just">
              <a:buFont typeface="Arial"/>
              <a:buChar char="•"/>
            </a:pPr>
            <a:r>
              <a:rPr lang="en-GB" sz="2800">
                <a:solidFill>
                  <a:srgbClr val="0E101A"/>
                </a:solidFill>
                <a:latin typeface="Arial"/>
                <a:ea typeface="Calibri"/>
                <a:cs typeface="Arial"/>
              </a:rPr>
              <a:t>The user interface of the virtual assistant will be designed with a clean layout ensuring ease of navigation.</a:t>
            </a:r>
            <a:endParaRPr lang="en-GB" sz="2800">
              <a:latin typeface="Arial"/>
              <a:ea typeface="Calibri"/>
              <a:cs typeface="Calibri"/>
            </a:endParaRPr>
          </a:p>
          <a:p>
            <a:pPr marL="285750" indent="-285750" algn="just">
              <a:buFont typeface="Arial"/>
              <a:buChar char="•"/>
            </a:pPr>
            <a:r>
              <a:rPr lang="en-GB" sz="2800">
                <a:solidFill>
                  <a:srgbClr val="0E101A"/>
                </a:solidFill>
                <a:latin typeface="Arial"/>
                <a:ea typeface="Calibri"/>
                <a:cs typeface="Arial"/>
              </a:rPr>
              <a:t>The system shall provide a user-friendly onboarding process to introduce new users to the virtual assistant's features and functionalities.</a:t>
            </a:r>
            <a:endParaRPr lang="en-GB" sz="2800">
              <a:latin typeface="Arial"/>
              <a:ea typeface="Calibri"/>
              <a:cs typeface="Calibri"/>
            </a:endParaRPr>
          </a:p>
          <a:p>
            <a:pPr marL="285750" indent="-285750" algn="just">
              <a:buFont typeface="Arial"/>
              <a:buChar char="•"/>
            </a:pPr>
            <a:r>
              <a:rPr lang="en-GB" sz="2800">
                <a:solidFill>
                  <a:srgbClr val="0E101A"/>
                </a:solidFill>
                <a:latin typeface="Arial"/>
                <a:ea typeface="Calibri"/>
                <a:cs typeface="Arial"/>
              </a:rPr>
              <a:t>The virtual assistant shall offer contextual help and guidance, providing assistance or clarification when users encounter unfamiliar commands or situations.</a:t>
            </a:r>
            <a:endParaRPr lang="en-GB" sz="2800">
              <a:latin typeface="Arial"/>
              <a:ea typeface="Calibri"/>
              <a:cs typeface="Calibri"/>
            </a:endParaRPr>
          </a:p>
          <a:p>
            <a:endParaRPr lang="en-GB" sz="6600">
              <a:solidFill>
                <a:srgbClr val="1C53A3"/>
              </a:solidFill>
              <a:latin typeface="Assistant"/>
              <a:ea typeface="Calibri"/>
              <a:cs typeface="Calibri"/>
            </a:endParaRPr>
          </a:p>
          <a:p>
            <a:endParaRPr lang="en-GB" sz="4400">
              <a:ea typeface="Calibri"/>
              <a:cs typeface="Calibri"/>
            </a:endParaRPr>
          </a:p>
          <a:p>
            <a:endParaRPr lang="en-GB" sz="4400">
              <a:ea typeface="Calibri"/>
              <a:cs typeface="Calibri"/>
            </a:endParaRPr>
          </a:p>
        </p:txBody>
      </p:sp>
    </p:spTree>
    <p:extLst>
      <p:ext uri="{BB962C8B-B14F-4D97-AF65-F5344CB8AC3E}">
        <p14:creationId xmlns:p14="http://schemas.microsoft.com/office/powerpoint/2010/main" val="324031451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65A78F-33F5-6EDA-2520-448C89AE9ED9}"/>
              </a:ext>
            </a:extLst>
          </p:cNvPr>
          <p:cNvSpPr txBox="1"/>
          <p:nvPr/>
        </p:nvSpPr>
        <p:spPr>
          <a:xfrm>
            <a:off x="1504740" y="2486966"/>
            <a:ext cx="15446828"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a:solidFill>
                  <a:srgbClr val="0E101A"/>
                </a:solidFill>
                <a:latin typeface="Arial"/>
                <a:cs typeface="Arial"/>
              </a:rPr>
              <a:t> 2. </a:t>
            </a:r>
            <a:r>
              <a:rPr lang="en-GB" sz="3600">
                <a:solidFill>
                  <a:schemeClr val="tx2"/>
                </a:solidFill>
                <a:latin typeface="Arial"/>
                <a:cs typeface="Arial"/>
              </a:rPr>
              <a:t>Performance:</a:t>
            </a:r>
            <a:endParaRPr lang="en-US" sz="3200">
              <a:solidFill>
                <a:schemeClr val="tx2"/>
              </a:solidFill>
              <a:latin typeface="Arial"/>
              <a:ea typeface="Calibri"/>
              <a:cs typeface="Calibri"/>
            </a:endParaRPr>
          </a:p>
          <a:p>
            <a:pPr marL="285750" indent="-285750">
              <a:buFont typeface="Arial"/>
              <a:buChar char="•"/>
            </a:pPr>
            <a:r>
              <a:rPr lang="en-GB" sz="2800">
                <a:solidFill>
                  <a:srgbClr val="0E101A"/>
                </a:solidFill>
                <a:latin typeface="Arial"/>
                <a:cs typeface="Arial"/>
              </a:rPr>
              <a:t>The virtual assistant will respond to user inputs within seconds for both recognition and execution of commands to ensure real-time interaction.</a:t>
            </a:r>
            <a:endParaRPr lang="en-GB" sz="2800">
              <a:latin typeface="Arial"/>
              <a:ea typeface="Calibri"/>
              <a:cs typeface="Calibri"/>
            </a:endParaRPr>
          </a:p>
          <a:p>
            <a:pPr marL="285750" indent="-285750">
              <a:buFont typeface="Arial"/>
              <a:buChar char="•"/>
            </a:pPr>
            <a:r>
              <a:rPr lang="en-GB" sz="2800">
                <a:solidFill>
                  <a:srgbClr val="0E101A"/>
                </a:solidFill>
                <a:latin typeface="Arial"/>
                <a:cs typeface="Arial"/>
              </a:rPr>
              <a:t>The system will optimize resource utilization, ensuring efficient use of CPU and memory to minimize the impact on device performance.</a:t>
            </a:r>
            <a:endParaRPr lang="en-GB" sz="2800">
              <a:latin typeface="Arial"/>
              <a:ea typeface="Calibri"/>
              <a:cs typeface="Calibri"/>
            </a:endParaRPr>
          </a:p>
          <a:p>
            <a:pPr marL="285750" indent="-285750">
              <a:buFont typeface="Arial"/>
              <a:buChar char="•"/>
            </a:pPr>
            <a:r>
              <a:rPr lang="en-GB" sz="2800">
                <a:solidFill>
                  <a:srgbClr val="0E101A"/>
                </a:solidFill>
                <a:latin typeface="Arial"/>
                <a:cs typeface="Arial"/>
              </a:rPr>
              <a:t>The virtual assistant will have low network latency for sending and receiving data, to provide a responsive user experience.</a:t>
            </a:r>
            <a:endParaRPr lang="en-GB" sz="2800">
              <a:latin typeface="Arial"/>
              <a:ea typeface="Calibri"/>
              <a:cs typeface="Calibri"/>
            </a:endParaRPr>
          </a:p>
          <a:p>
            <a:pPr marL="285750" indent="-285750">
              <a:buFont typeface="Arial"/>
              <a:buChar char="•"/>
            </a:pPr>
            <a:r>
              <a:rPr lang="en-GB" sz="2800">
                <a:solidFill>
                  <a:srgbClr val="0E101A"/>
                </a:solidFill>
                <a:latin typeface="Arial"/>
                <a:cs typeface="Arial"/>
              </a:rPr>
              <a:t>The virtual assistant will promptly handle errors, providing feedback to users within seconds of encountering an issue to maintain a smooth and transparent user experience.</a:t>
            </a:r>
            <a:endParaRPr lang="en-GB" sz="2800">
              <a:cs typeface="Calibri"/>
            </a:endParaRPr>
          </a:p>
          <a:p>
            <a:pPr algn="l"/>
            <a:endParaRPr lang="en-GB" sz="4800">
              <a:ea typeface="Calibri"/>
              <a:cs typeface="Calibri"/>
            </a:endParaRPr>
          </a:p>
        </p:txBody>
      </p:sp>
    </p:spTree>
    <p:extLst>
      <p:ext uri="{BB962C8B-B14F-4D97-AF65-F5344CB8AC3E}">
        <p14:creationId xmlns:p14="http://schemas.microsoft.com/office/powerpoint/2010/main" val="3055199788"/>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A153BC-97B7-ED51-EDD7-107DD366216C}"/>
              </a:ext>
            </a:extLst>
          </p:cNvPr>
          <p:cNvSpPr txBox="1"/>
          <p:nvPr/>
        </p:nvSpPr>
        <p:spPr>
          <a:xfrm>
            <a:off x="2155371" y="2636436"/>
            <a:ext cx="14331461" cy="44935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a:solidFill>
                  <a:srgbClr val="0E101A"/>
                </a:solidFill>
                <a:latin typeface="Arial"/>
                <a:cs typeface="Arial"/>
              </a:rPr>
              <a:t>3. </a:t>
            </a:r>
            <a:r>
              <a:rPr lang="en-GB" sz="3600">
                <a:solidFill>
                  <a:schemeClr val="tx2"/>
                </a:solidFill>
                <a:latin typeface="Arial"/>
                <a:cs typeface="Arial"/>
              </a:rPr>
              <a:t>Adaptability:</a:t>
            </a:r>
            <a:endParaRPr lang="en-US" sz="3600">
              <a:solidFill>
                <a:schemeClr val="tx2"/>
              </a:solidFill>
              <a:ea typeface="Calibri"/>
              <a:cs typeface="Calibri"/>
            </a:endParaRPr>
          </a:p>
          <a:p>
            <a:pPr marL="285750" indent="-285750">
              <a:buFont typeface="Arial"/>
              <a:buChar char="•"/>
            </a:pPr>
            <a:r>
              <a:rPr lang="en-GB" sz="2800">
                <a:solidFill>
                  <a:srgbClr val="0E101A"/>
                </a:solidFill>
                <a:latin typeface="Arial"/>
                <a:cs typeface="Arial"/>
              </a:rPr>
              <a:t>The virtual assistant will be able to effectively track and recognize hand movements adapting to varying distances and angles.</a:t>
            </a:r>
            <a:endParaRPr lang="en-GB" sz="2800">
              <a:ea typeface="Calibri"/>
              <a:cs typeface="Calibri"/>
            </a:endParaRPr>
          </a:p>
          <a:p>
            <a:pPr marL="285750" indent="-285750">
              <a:buFont typeface="Arial"/>
              <a:buChar char="•"/>
            </a:pPr>
            <a:r>
              <a:rPr lang="en-GB" sz="2800">
                <a:solidFill>
                  <a:srgbClr val="0E101A"/>
                </a:solidFill>
                <a:latin typeface="Arial"/>
                <a:cs typeface="Arial"/>
              </a:rPr>
              <a:t>The system will use adaptive language models to evolve its understanding of language nuances, dialects, and user-specific vocabulary, ensuring accurate interpretation of user queries.</a:t>
            </a:r>
            <a:endParaRPr lang="en-GB" sz="2800">
              <a:ea typeface="Calibri"/>
              <a:cs typeface="Calibri"/>
            </a:endParaRPr>
          </a:p>
          <a:p>
            <a:pPr marL="285750" indent="-285750">
              <a:buFont typeface="Arial"/>
              <a:buChar char="•"/>
            </a:pPr>
            <a:r>
              <a:rPr lang="en-GB" sz="2800">
                <a:solidFill>
                  <a:srgbClr val="0E101A"/>
                </a:solidFill>
                <a:latin typeface="Arial"/>
                <a:cs typeface="Arial"/>
              </a:rPr>
              <a:t>The virtual assistant shall utilize adaptable hand sign recognition models, allowing the system to learn and adapt to variations in users' signing styles over time.</a:t>
            </a:r>
            <a:endParaRPr lang="en-GB" sz="2800">
              <a:cs typeface="Calibri"/>
            </a:endParaRPr>
          </a:p>
          <a:p>
            <a:pPr algn="l"/>
            <a:endParaRPr lang="en-GB" sz="5400">
              <a:ea typeface="Calibri"/>
              <a:cs typeface="Calibri"/>
            </a:endParaRPr>
          </a:p>
        </p:txBody>
      </p:sp>
    </p:spTree>
    <p:extLst>
      <p:ext uri="{BB962C8B-B14F-4D97-AF65-F5344CB8AC3E}">
        <p14:creationId xmlns:p14="http://schemas.microsoft.com/office/powerpoint/2010/main" val="18870955"/>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8FAB5D-7C32-2F04-3572-92AB3FBEFA24}"/>
              </a:ext>
            </a:extLst>
          </p:cNvPr>
          <p:cNvSpPr txBox="1"/>
          <p:nvPr/>
        </p:nvSpPr>
        <p:spPr>
          <a:xfrm>
            <a:off x="3089868" y="846573"/>
            <a:ext cx="11495314" cy="253146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7050">
                <a:solidFill>
                  <a:srgbClr val="1C53A3"/>
                </a:solidFill>
                <a:latin typeface="HK Grotesk Bold"/>
                <a:ea typeface="Calibri"/>
                <a:cs typeface="Calibri"/>
              </a:rPr>
              <a:t>SOFTWARE MODEL</a:t>
            </a:r>
          </a:p>
          <a:p>
            <a:endParaRPr lang="en-GB" sz="3200">
              <a:solidFill>
                <a:srgbClr val="1C53A3"/>
              </a:solidFill>
              <a:ea typeface="Calibri"/>
              <a:cs typeface="Calibri"/>
            </a:endParaRPr>
          </a:p>
          <a:p>
            <a:r>
              <a:rPr lang="en-GB" sz="2400">
                <a:latin typeface="Arial"/>
                <a:ea typeface="+mn-lt"/>
                <a:cs typeface="+mn-lt"/>
              </a:rPr>
              <a:t>For our specific project, the Evolutionary Model approach was the preferred choice.</a:t>
            </a:r>
            <a:endParaRPr lang="en-GB" sz="2400">
              <a:latin typeface="Arial"/>
            </a:endParaRPr>
          </a:p>
          <a:p>
            <a:endParaRPr lang="en-GB" sz="3200">
              <a:solidFill>
                <a:srgbClr val="1C53A3"/>
              </a:solidFill>
              <a:ea typeface="Calibri"/>
              <a:cs typeface="Calibri"/>
            </a:endParaRPr>
          </a:p>
        </p:txBody>
      </p:sp>
      <p:pic>
        <p:nvPicPr>
          <p:cNvPr id="3" name="Picture 2" descr="A diagram of a process&#10;&#10;Description automatically generated">
            <a:extLst>
              <a:ext uri="{FF2B5EF4-FFF2-40B4-BE49-F238E27FC236}">
                <a16:creationId xmlns:a16="http://schemas.microsoft.com/office/drawing/2014/main" id="{1BC641EC-1FC9-7845-355E-8FD47A1DE888}"/>
              </a:ext>
            </a:extLst>
          </p:cNvPr>
          <p:cNvPicPr>
            <a:picLocks noChangeAspect="1"/>
          </p:cNvPicPr>
          <p:nvPr/>
        </p:nvPicPr>
        <p:blipFill>
          <a:blip r:embed="rId2"/>
          <a:stretch>
            <a:fillRect/>
          </a:stretch>
        </p:blipFill>
        <p:spPr>
          <a:xfrm>
            <a:off x="2637835" y="3384059"/>
            <a:ext cx="11956210" cy="6325856"/>
          </a:xfrm>
          <a:prstGeom prst="rect">
            <a:avLst/>
          </a:prstGeom>
        </p:spPr>
      </p:pic>
    </p:spTree>
    <p:extLst>
      <p:ext uri="{BB962C8B-B14F-4D97-AF65-F5344CB8AC3E}">
        <p14:creationId xmlns:p14="http://schemas.microsoft.com/office/powerpoint/2010/main" val="144874026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00000">
            <a:off x="-4332988" y="7753095"/>
            <a:ext cx="8210726" cy="4126184"/>
          </a:xfrm>
          <a:custGeom>
            <a:avLst/>
            <a:gdLst/>
            <a:ahLst/>
            <a:cxnLst/>
            <a:rect l="l" t="t" r="r" b="b"/>
            <a:pathLst>
              <a:path w="8552141" h="4571508">
                <a:moveTo>
                  <a:pt x="0" y="0"/>
                </a:moveTo>
                <a:lnTo>
                  <a:pt x="8552141" y="0"/>
                </a:lnTo>
                <a:lnTo>
                  <a:pt x="8552141" y="4571508"/>
                </a:lnTo>
                <a:lnTo>
                  <a:pt x="0" y="45715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7560000">
            <a:off x="-3665666" y="-2940088"/>
            <a:ext cx="9213902" cy="5377568"/>
          </a:xfrm>
          <a:custGeom>
            <a:avLst/>
            <a:gdLst/>
            <a:ahLst/>
            <a:cxnLst/>
            <a:rect l="l" t="t" r="r" b="b"/>
            <a:pathLst>
              <a:path w="9213902" h="5377568">
                <a:moveTo>
                  <a:pt x="0" y="0"/>
                </a:moveTo>
                <a:lnTo>
                  <a:pt x="9213902" y="0"/>
                </a:lnTo>
                <a:lnTo>
                  <a:pt x="9213902" y="5377568"/>
                </a:lnTo>
                <a:lnTo>
                  <a:pt x="0" y="537756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8" name="Picture 7" descr="A person sitting at a computer&#10;&#10;Description automatically generated">
            <a:extLst>
              <a:ext uri="{FF2B5EF4-FFF2-40B4-BE49-F238E27FC236}">
                <a16:creationId xmlns:a16="http://schemas.microsoft.com/office/drawing/2014/main" id="{C6AE1917-9000-C23C-169B-5DCF1C0CE3E7}"/>
              </a:ext>
            </a:extLst>
          </p:cNvPr>
          <p:cNvPicPr>
            <a:picLocks noChangeAspect="1"/>
          </p:cNvPicPr>
          <p:nvPr/>
        </p:nvPicPr>
        <p:blipFill>
          <a:blip r:embed="rId6"/>
          <a:stretch>
            <a:fillRect/>
          </a:stretch>
        </p:blipFill>
        <p:spPr>
          <a:xfrm>
            <a:off x="6027983" y="2001567"/>
            <a:ext cx="5361709" cy="5421085"/>
          </a:xfrm>
          <a:prstGeom prst="rect">
            <a:avLst/>
          </a:prstGeom>
        </p:spPr>
      </p:pic>
      <p:sp>
        <p:nvSpPr>
          <p:cNvPr id="10" name="TextBox 9">
            <a:extLst>
              <a:ext uri="{FF2B5EF4-FFF2-40B4-BE49-F238E27FC236}">
                <a16:creationId xmlns:a16="http://schemas.microsoft.com/office/drawing/2014/main" id="{734790A0-F30F-B9DA-626C-A13651A52B0F}"/>
              </a:ext>
            </a:extLst>
          </p:cNvPr>
          <p:cNvSpPr txBox="1"/>
          <p:nvPr/>
        </p:nvSpPr>
        <p:spPr>
          <a:xfrm>
            <a:off x="6494683" y="465751"/>
            <a:ext cx="395151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7200">
                <a:solidFill>
                  <a:srgbClr val="1C53A3"/>
                </a:solidFill>
                <a:latin typeface="HK Grotesk Bold"/>
                <a:ea typeface="Calibri"/>
                <a:cs typeface="Calibri"/>
              </a:rPr>
              <a:t>INDEX</a:t>
            </a:r>
            <a:endParaRPr lang="en-GB" sz="7200">
              <a:solidFill>
                <a:srgbClr val="1C53A3"/>
              </a:solidFill>
              <a:latin typeface="HK Grotesk Bold"/>
            </a:endParaRPr>
          </a:p>
        </p:txBody>
      </p:sp>
      <p:sp>
        <p:nvSpPr>
          <p:cNvPr id="12" name="TextBox 11">
            <a:extLst>
              <a:ext uri="{FF2B5EF4-FFF2-40B4-BE49-F238E27FC236}">
                <a16:creationId xmlns:a16="http://schemas.microsoft.com/office/drawing/2014/main" id="{73A38474-DA1A-584D-02A4-2B083D3336E1}"/>
              </a:ext>
            </a:extLst>
          </p:cNvPr>
          <p:cNvSpPr txBox="1"/>
          <p:nvPr/>
        </p:nvSpPr>
        <p:spPr>
          <a:xfrm>
            <a:off x="934291" y="2168717"/>
            <a:ext cx="416705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sz="3600">
                <a:latin typeface="HK Grotesk Bold"/>
                <a:ea typeface="Calibri"/>
                <a:cs typeface="Calibri"/>
              </a:rPr>
              <a:t>1.INTRODUCTION</a:t>
            </a:r>
          </a:p>
        </p:txBody>
      </p:sp>
      <p:sp>
        <p:nvSpPr>
          <p:cNvPr id="14" name="TextBox 13">
            <a:extLst>
              <a:ext uri="{FF2B5EF4-FFF2-40B4-BE49-F238E27FC236}">
                <a16:creationId xmlns:a16="http://schemas.microsoft.com/office/drawing/2014/main" id="{23CA8A6D-B025-ACCE-D9AA-EB335049A8A8}"/>
              </a:ext>
            </a:extLst>
          </p:cNvPr>
          <p:cNvSpPr txBox="1"/>
          <p:nvPr/>
        </p:nvSpPr>
        <p:spPr>
          <a:xfrm>
            <a:off x="881537" y="3209523"/>
            <a:ext cx="709134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2.PURPOSE</a:t>
            </a:r>
          </a:p>
        </p:txBody>
      </p:sp>
      <p:sp>
        <p:nvSpPr>
          <p:cNvPr id="16" name="TextBox 15">
            <a:extLst>
              <a:ext uri="{FF2B5EF4-FFF2-40B4-BE49-F238E27FC236}">
                <a16:creationId xmlns:a16="http://schemas.microsoft.com/office/drawing/2014/main" id="{CB237E00-0F69-9EB8-C901-C06933E5FDCF}"/>
              </a:ext>
            </a:extLst>
          </p:cNvPr>
          <p:cNvSpPr txBox="1"/>
          <p:nvPr/>
        </p:nvSpPr>
        <p:spPr>
          <a:xfrm>
            <a:off x="874914" y="4277045"/>
            <a:ext cx="666086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3.SCOPE OF THE SYSTEM</a:t>
            </a:r>
          </a:p>
        </p:txBody>
      </p:sp>
      <p:sp>
        <p:nvSpPr>
          <p:cNvPr id="18" name="TextBox 17">
            <a:extLst>
              <a:ext uri="{FF2B5EF4-FFF2-40B4-BE49-F238E27FC236}">
                <a16:creationId xmlns:a16="http://schemas.microsoft.com/office/drawing/2014/main" id="{5A46C6F5-491C-F1EA-F316-966709B89B85}"/>
              </a:ext>
            </a:extLst>
          </p:cNvPr>
          <p:cNvSpPr txBox="1"/>
          <p:nvPr/>
        </p:nvSpPr>
        <p:spPr>
          <a:xfrm>
            <a:off x="874914" y="5458640"/>
            <a:ext cx="633429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4.CURRENT SYSTEMS</a:t>
            </a:r>
          </a:p>
        </p:txBody>
      </p:sp>
      <p:sp>
        <p:nvSpPr>
          <p:cNvPr id="20" name="TextBox 19">
            <a:extLst>
              <a:ext uri="{FF2B5EF4-FFF2-40B4-BE49-F238E27FC236}">
                <a16:creationId xmlns:a16="http://schemas.microsoft.com/office/drawing/2014/main" id="{6D0BA1DC-F1B0-DE83-6F52-E015393DB2A4}"/>
              </a:ext>
            </a:extLst>
          </p:cNvPr>
          <p:cNvSpPr txBox="1"/>
          <p:nvPr/>
        </p:nvSpPr>
        <p:spPr>
          <a:xfrm>
            <a:off x="11541009" y="1839406"/>
            <a:ext cx="68750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7.REASONS FOR CHOOSING EVOLUTIONARY MODEL</a:t>
            </a:r>
          </a:p>
        </p:txBody>
      </p:sp>
      <p:sp>
        <p:nvSpPr>
          <p:cNvPr id="22" name="TextBox 21">
            <a:extLst>
              <a:ext uri="{FF2B5EF4-FFF2-40B4-BE49-F238E27FC236}">
                <a16:creationId xmlns:a16="http://schemas.microsoft.com/office/drawing/2014/main" id="{4B693E11-B8A2-D3CD-575E-5DF83B2124A0}"/>
              </a:ext>
            </a:extLst>
          </p:cNvPr>
          <p:cNvSpPr txBox="1"/>
          <p:nvPr/>
        </p:nvSpPr>
        <p:spPr>
          <a:xfrm>
            <a:off x="11593763" y="3514397"/>
            <a:ext cx="682232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8.SYSTEM ARCHITECTURE</a:t>
            </a:r>
          </a:p>
        </p:txBody>
      </p:sp>
      <p:sp>
        <p:nvSpPr>
          <p:cNvPr id="24" name="TextBox 23">
            <a:extLst>
              <a:ext uri="{FF2B5EF4-FFF2-40B4-BE49-F238E27FC236}">
                <a16:creationId xmlns:a16="http://schemas.microsoft.com/office/drawing/2014/main" id="{1E24C1E0-4BCE-4809-98BA-4056536CACA2}"/>
              </a:ext>
            </a:extLst>
          </p:cNvPr>
          <p:cNvSpPr txBox="1"/>
          <p:nvPr/>
        </p:nvSpPr>
        <p:spPr>
          <a:xfrm>
            <a:off x="11541009" y="4596765"/>
            <a:ext cx="625962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9.DATAFLOW DIAGRAM</a:t>
            </a:r>
          </a:p>
        </p:txBody>
      </p:sp>
      <p:sp>
        <p:nvSpPr>
          <p:cNvPr id="26" name="TextBox 25">
            <a:extLst>
              <a:ext uri="{FF2B5EF4-FFF2-40B4-BE49-F238E27FC236}">
                <a16:creationId xmlns:a16="http://schemas.microsoft.com/office/drawing/2014/main" id="{885F3145-D565-E441-B127-46F26F49FA4A}"/>
              </a:ext>
            </a:extLst>
          </p:cNvPr>
          <p:cNvSpPr txBox="1"/>
          <p:nvPr/>
        </p:nvSpPr>
        <p:spPr>
          <a:xfrm>
            <a:off x="11612946" y="5678332"/>
            <a:ext cx="625961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10.SYSTEM WORKFLOW</a:t>
            </a:r>
          </a:p>
        </p:txBody>
      </p:sp>
      <p:sp>
        <p:nvSpPr>
          <p:cNvPr id="5" name="TextBox 4">
            <a:extLst>
              <a:ext uri="{FF2B5EF4-FFF2-40B4-BE49-F238E27FC236}">
                <a16:creationId xmlns:a16="http://schemas.microsoft.com/office/drawing/2014/main" id="{020D4CAC-2E94-89FF-A675-4B69F65E5B7B}"/>
              </a:ext>
            </a:extLst>
          </p:cNvPr>
          <p:cNvSpPr txBox="1"/>
          <p:nvPr/>
        </p:nvSpPr>
        <p:spPr>
          <a:xfrm>
            <a:off x="930633" y="6781368"/>
            <a:ext cx="755151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5.PROPOSED SYSTEMS</a:t>
            </a:r>
          </a:p>
        </p:txBody>
      </p:sp>
      <p:sp>
        <p:nvSpPr>
          <p:cNvPr id="6" name="TextBox 5">
            <a:extLst>
              <a:ext uri="{FF2B5EF4-FFF2-40B4-BE49-F238E27FC236}">
                <a16:creationId xmlns:a16="http://schemas.microsoft.com/office/drawing/2014/main" id="{08D9921A-16BA-85C2-8875-33DAAE1017E0}"/>
              </a:ext>
            </a:extLst>
          </p:cNvPr>
          <p:cNvSpPr txBox="1"/>
          <p:nvPr/>
        </p:nvSpPr>
        <p:spPr>
          <a:xfrm>
            <a:off x="936114" y="8029989"/>
            <a:ext cx="574966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6.SOFTWARE MODEL</a:t>
            </a:r>
          </a:p>
        </p:txBody>
      </p:sp>
      <p:sp>
        <p:nvSpPr>
          <p:cNvPr id="7" name="TextBox 6">
            <a:extLst>
              <a:ext uri="{FF2B5EF4-FFF2-40B4-BE49-F238E27FC236}">
                <a16:creationId xmlns:a16="http://schemas.microsoft.com/office/drawing/2014/main" id="{80F6B77E-C6FB-0DB2-4D71-D7E05D89EA07}"/>
              </a:ext>
            </a:extLst>
          </p:cNvPr>
          <p:cNvSpPr txBox="1"/>
          <p:nvPr/>
        </p:nvSpPr>
        <p:spPr>
          <a:xfrm>
            <a:off x="11616141" y="6766980"/>
            <a:ext cx="536942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latin typeface="HK Grotesk Bold"/>
                <a:ea typeface="Calibri"/>
                <a:cs typeface="Calibri"/>
              </a:rPr>
              <a:t>11.MARKET POTENTIAL AND FUTURE SCOPE</a:t>
            </a:r>
          </a:p>
        </p:txBody>
      </p:sp>
    </p:spTree>
    <p:extLst>
      <p:ext uri="{BB962C8B-B14F-4D97-AF65-F5344CB8AC3E}">
        <p14:creationId xmlns:p14="http://schemas.microsoft.com/office/powerpoint/2010/main" val="2063228150"/>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EF1BDA-A648-C556-4020-A5CFBD76ABEB}"/>
              </a:ext>
            </a:extLst>
          </p:cNvPr>
          <p:cNvSpPr txBox="1"/>
          <p:nvPr/>
        </p:nvSpPr>
        <p:spPr>
          <a:xfrm>
            <a:off x="2868805" y="615918"/>
            <a:ext cx="13304816" cy="1020279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7050">
                <a:solidFill>
                  <a:srgbClr val="1C53A3"/>
                </a:solidFill>
                <a:latin typeface="HK Grotesk Bold"/>
                <a:ea typeface="Calibri"/>
                <a:cs typeface="Calibri"/>
              </a:rPr>
              <a:t>REASONS FOR CHOOSING EVOLUTIONARY MODEL</a:t>
            </a:r>
          </a:p>
          <a:p>
            <a:pPr marL="285750" indent="-285750">
              <a:buFont typeface="Arial"/>
              <a:buChar char="•"/>
            </a:pPr>
            <a:endParaRPr lang="en-GB" sz="2400">
              <a:latin typeface="Arial"/>
              <a:ea typeface="Calibri"/>
              <a:cs typeface="Calibri"/>
            </a:endParaRPr>
          </a:p>
          <a:p>
            <a:pPr marL="342900" indent="-342900">
              <a:buFont typeface="Arial"/>
              <a:buChar char="•"/>
            </a:pPr>
            <a:r>
              <a:rPr lang="en-GB" sz="2800">
                <a:latin typeface="Arial"/>
                <a:ea typeface="+mn-lt"/>
                <a:cs typeface="+mn-lt"/>
              </a:rPr>
              <a:t>Flexibility and Adaptability</a:t>
            </a:r>
            <a:endParaRPr lang="en-GB" sz="2800">
              <a:latin typeface="Arial"/>
              <a:ea typeface="Calibri"/>
              <a:cs typeface="Calibri"/>
            </a:endParaRPr>
          </a:p>
          <a:p>
            <a:pPr marL="342900" indent="-342900">
              <a:buFont typeface="Arial"/>
              <a:buChar char="•"/>
            </a:pPr>
            <a:endParaRPr lang="en-GB" sz="2800">
              <a:latin typeface="Arial"/>
              <a:ea typeface="+mn-lt"/>
              <a:cs typeface="+mn-lt"/>
            </a:endParaRPr>
          </a:p>
          <a:p>
            <a:pPr marL="342900" indent="-342900">
              <a:buFont typeface="Arial"/>
              <a:buChar char="•"/>
            </a:pPr>
            <a:r>
              <a:rPr lang="en-GB" sz="2800">
                <a:latin typeface="Arial"/>
                <a:ea typeface="+mn-lt"/>
                <a:cs typeface="+mn-lt"/>
              </a:rPr>
              <a:t>Effective Response to Changes</a:t>
            </a:r>
            <a:endParaRPr lang="en-GB" sz="2800">
              <a:latin typeface="Arial"/>
              <a:ea typeface="Calibri"/>
              <a:cs typeface="Calibri"/>
            </a:endParaRPr>
          </a:p>
          <a:p>
            <a:pPr marL="342900" indent="-342900">
              <a:buFont typeface="Arial"/>
              <a:buChar char="•"/>
            </a:pPr>
            <a:endParaRPr lang="en-GB" sz="2800">
              <a:latin typeface="Arial"/>
              <a:ea typeface="Calibri"/>
              <a:cs typeface="Calibri"/>
            </a:endParaRPr>
          </a:p>
          <a:p>
            <a:pPr marL="342900" indent="-342900">
              <a:buFont typeface="Arial"/>
              <a:buChar char="•"/>
            </a:pPr>
            <a:r>
              <a:rPr lang="en-GB" sz="2800">
                <a:latin typeface="Arial"/>
                <a:ea typeface="+mn-lt"/>
                <a:cs typeface="+mn-lt"/>
              </a:rPr>
              <a:t>Early Software Production:</a:t>
            </a:r>
          </a:p>
          <a:p>
            <a:pPr marL="342900" indent="-342900">
              <a:buFont typeface="Arial"/>
              <a:buChar char="•"/>
            </a:pPr>
            <a:endParaRPr lang="en-GB" sz="2800">
              <a:latin typeface="Arial"/>
              <a:ea typeface="+mn-lt"/>
              <a:cs typeface="+mn-lt"/>
            </a:endParaRPr>
          </a:p>
          <a:p>
            <a:pPr marL="342900" indent="-342900">
              <a:buFont typeface="Arial"/>
              <a:buChar char="•"/>
            </a:pPr>
            <a:r>
              <a:rPr lang="en-GB" sz="2800">
                <a:latin typeface="Arial"/>
                <a:ea typeface="+mn-lt"/>
                <a:cs typeface="+mn-lt"/>
              </a:rPr>
              <a:t>Enhanced Risk Analysis</a:t>
            </a:r>
            <a:endParaRPr lang="en-GB" sz="2800">
              <a:latin typeface="Arial"/>
              <a:ea typeface="Calibri"/>
              <a:cs typeface="Calibri"/>
            </a:endParaRPr>
          </a:p>
          <a:p>
            <a:pPr marL="342900" indent="-342900">
              <a:buFont typeface="Arial"/>
              <a:buChar char="•"/>
            </a:pPr>
            <a:endParaRPr lang="en-GB" sz="2800">
              <a:latin typeface="Arial"/>
              <a:ea typeface="Calibri"/>
              <a:cs typeface="Calibri"/>
            </a:endParaRPr>
          </a:p>
          <a:p>
            <a:pPr marL="342900" indent="-342900">
              <a:buFont typeface="Arial"/>
              <a:buChar char="•"/>
            </a:pPr>
            <a:r>
              <a:rPr lang="en-GB" sz="2800">
                <a:latin typeface="Arial"/>
                <a:ea typeface="+mn-lt"/>
                <a:cs typeface="+mn-lt"/>
              </a:rPr>
              <a:t>Support for Changing Environments</a:t>
            </a:r>
            <a:endParaRPr lang="en-GB" sz="2800">
              <a:latin typeface="Arial"/>
              <a:ea typeface="Calibri"/>
              <a:cs typeface="Calibri"/>
            </a:endParaRPr>
          </a:p>
          <a:p>
            <a:pPr marL="342900" indent="-342900">
              <a:buFont typeface="Arial"/>
              <a:buChar char="•"/>
            </a:pPr>
            <a:endParaRPr lang="en-GB" sz="2800">
              <a:latin typeface="Arial"/>
              <a:ea typeface="Calibri"/>
              <a:cs typeface="Calibri"/>
            </a:endParaRPr>
          </a:p>
          <a:p>
            <a:pPr marL="342900" indent="-342900">
              <a:buFont typeface="Arial"/>
              <a:buChar char="•"/>
            </a:pPr>
            <a:r>
              <a:rPr lang="en-GB" sz="2800">
                <a:latin typeface="Arial"/>
                <a:ea typeface="+mn-lt"/>
                <a:cs typeface="+mn-lt"/>
              </a:rPr>
              <a:t>Continuous Improvement</a:t>
            </a:r>
            <a:endParaRPr lang="en-GB" sz="2800">
              <a:latin typeface="Arial"/>
              <a:ea typeface="Calibri"/>
              <a:cs typeface="Calibri"/>
            </a:endParaRPr>
          </a:p>
          <a:p>
            <a:pPr marL="342900" indent="-342900">
              <a:buFont typeface="Arial"/>
              <a:buChar char="•"/>
            </a:pPr>
            <a:endParaRPr lang="en-GB" sz="2800">
              <a:latin typeface="Arial"/>
              <a:ea typeface="Calibri"/>
              <a:cs typeface="Calibri"/>
            </a:endParaRPr>
          </a:p>
          <a:p>
            <a:pPr marL="342900" indent="-342900">
              <a:buFont typeface="Arial"/>
              <a:buChar char="•"/>
            </a:pPr>
            <a:r>
              <a:rPr lang="en-GB" sz="2800">
                <a:latin typeface="Arial"/>
                <a:ea typeface="+mn-lt"/>
                <a:cs typeface="+mn-lt"/>
              </a:rPr>
              <a:t>Complex Problem Solving</a:t>
            </a:r>
            <a:endParaRPr lang="en-GB" sz="2800">
              <a:latin typeface="Arial"/>
              <a:ea typeface="Calibri"/>
              <a:cs typeface="Calibri"/>
            </a:endParaRPr>
          </a:p>
          <a:p>
            <a:pPr marL="342900" indent="-342900">
              <a:buFont typeface="Arial"/>
              <a:buChar char="•"/>
            </a:pPr>
            <a:endParaRPr lang="en-GB" sz="2800">
              <a:latin typeface="Arial"/>
              <a:ea typeface="Calibri"/>
              <a:cs typeface="Calibri"/>
            </a:endParaRPr>
          </a:p>
          <a:p>
            <a:pPr marL="342900" indent="-342900">
              <a:buFont typeface="Arial"/>
              <a:buChar char="•"/>
            </a:pPr>
            <a:r>
              <a:rPr lang="en-GB" sz="2800">
                <a:latin typeface="Arial"/>
                <a:ea typeface="+mn-lt"/>
                <a:cs typeface="+mn-lt"/>
              </a:rPr>
              <a:t>Robustness</a:t>
            </a:r>
            <a:endParaRPr lang="en-GB" sz="2800">
              <a:latin typeface="Arial"/>
              <a:ea typeface="Calibri"/>
              <a:cs typeface="Calibri"/>
            </a:endParaRPr>
          </a:p>
          <a:p>
            <a:endParaRPr lang="en-GB" sz="2400">
              <a:ea typeface="Calibri"/>
              <a:cs typeface="Calibri"/>
            </a:endParaRPr>
          </a:p>
          <a:p>
            <a:endParaRPr lang="en-GB" sz="2400">
              <a:cs typeface="Calibri"/>
            </a:endParaRPr>
          </a:p>
          <a:p>
            <a:endParaRPr lang="en-GB" sz="2400">
              <a:ea typeface="Calibri"/>
              <a:cs typeface="Calibri"/>
            </a:endParaRPr>
          </a:p>
        </p:txBody>
      </p:sp>
      <p:sp>
        <p:nvSpPr>
          <p:cNvPr id="4" name="Freeform 2">
            <a:extLst>
              <a:ext uri="{FF2B5EF4-FFF2-40B4-BE49-F238E27FC236}">
                <a16:creationId xmlns:a16="http://schemas.microsoft.com/office/drawing/2014/main" id="{69214E70-19E4-449A-26BB-A6B866D8D83E}"/>
              </a:ext>
            </a:extLst>
          </p:cNvPr>
          <p:cNvSpPr/>
          <p:nvPr/>
        </p:nvSpPr>
        <p:spPr>
          <a:xfrm>
            <a:off x="12688937" y="6098111"/>
            <a:ext cx="8552141" cy="4571508"/>
          </a:xfrm>
          <a:custGeom>
            <a:avLst/>
            <a:gdLst/>
            <a:ahLst/>
            <a:cxnLst/>
            <a:rect l="l" t="t" r="r" b="b"/>
            <a:pathLst>
              <a:path w="8552141" h="4571508">
                <a:moveTo>
                  <a:pt x="0" y="0"/>
                </a:moveTo>
                <a:lnTo>
                  <a:pt x="8552141" y="0"/>
                </a:lnTo>
                <a:lnTo>
                  <a:pt x="8552141" y="4571508"/>
                </a:lnTo>
                <a:lnTo>
                  <a:pt x="0" y="45715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extLst>
      <p:ext uri="{BB962C8B-B14F-4D97-AF65-F5344CB8AC3E}">
        <p14:creationId xmlns:p14="http://schemas.microsoft.com/office/powerpoint/2010/main" val="3299046702"/>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09B32E-F532-F2EA-5C39-08E3A5F3546E}"/>
              </a:ext>
            </a:extLst>
          </p:cNvPr>
          <p:cNvSpPr txBox="1"/>
          <p:nvPr/>
        </p:nvSpPr>
        <p:spPr>
          <a:xfrm>
            <a:off x="2784021" y="1173430"/>
            <a:ext cx="12328071" cy="8132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7050">
                <a:solidFill>
                  <a:srgbClr val="1C53A3"/>
                </a:solidFill>
                <a:latin typeface="HK Grotesk Bold"/>
                <a:ea typeface="Calibri"/>
                <a:cs typeface="Calibri"/>
              </a:rPr>
              <a:t>SYSTEM ARCHITECTURE</a:t>
            </a:r>
          </a:p>
          <a:p>
            <a:endParaRPr lang="en-GB" sz="2400">
              <a:solidFill>
                <a:srgbClr val="1C53A3"/>
              </a:solidFill>
              <a:latin typeface="Arial"/>
              <a:ea typeface="Calibri"/>
              <a:cs typeface="Calibri"/>
            </a:endParaRPr>
          </a:p>
          <a:p>
            <a:pPr algn="just"/>
            <a:endParaRPr lang="en-GB" sz="2800" b="1" u="sng">
              <a:latin typeface="Arial"/>
              <a:ea typeface="Calibri"/>
              <a:cs typeface="Arial"/>
            </a:endParaRPr>
          </a:p>
          <a:p>
            <a:pPr algn="just"/>
            <a:r>
              <a:rPr lang="en-GB" sz="2800">
                <a:solidFill>
                  <a:srgbClr val="000000"/>
                </a:solidFill>
                <a:latin typeface="Arial"/>
                <a:ea typeface="Calibri"/>
                <a:cs typeface="Arial"/>
              </a:rPr>
              <a:t>The architecture is divided into three main components: Data Acquisition, Processing and Recognition, and User Interface.</a:t>
            </a:r>
            <a:endParaRPr lang="en-GB" sz="2800">
              <a:latin typeface="Arial"/>
              <a:ea typeface="Calibri"/>
              <a:cs typeface="Arial"/>
            </a:endParaRPr>
          </a:p>
          <a:p>
            <a:pPr algn="just"/>
            <a:endParaRPr lang="en-GB" sz="2800">
              <a:solidFill>
                <a:srgbClr val="000000"/>
              </a:solidFill>
              <a:latin typeface="Arial"/>
              <a:ea typeface="Calibri"/>
              <a:cs typeface="Arial"/>
            </a:endParaRPr>
          </a:p>
          <a:p>
            <a:pPr marL="342900" indent="-342900" algn="just">
              <a:buAutoNum type="arabicPeriod"/>
            </a:pPr>
            <a:r>
              <a:rPr lang="en-GB" sz="2800" b="1" u="sng">
                <a:solidFill>
                  <a:schemeClr val="tx2"/>
                </a:solidFill>
                <a:latin typeface="Arial"/>
                <a:ea typeface="Calibri"/>
                <a:cs typeface="Arial"/>
              </a:rPr>
              <a:t>Data Acquisition</a:t>
            </a:r>
            <a:endParaRPr lang="en-GB" sz="2800">
              <a:solidFill>
                <a:schemeClr val="tx2"/>
              </a:solidFill>
              <a:latin typeface="Arial"/>
              <a:cs typeface="Calibri"/>
            </a:endParaRPr>
          </a:p>
          <a:p>
            <a:pPr algn="just"/>
            <a:r>
              <a:rPr lang="en-GB" sz="2800">
                <a:solidFill>
                  <a:srgbClr val="000000"/>
                </a:solidFill>
                <a:latin typeface="Arial"/>
                <a:ea typeface="Calibri"/>
                <a:cs typeface="Arial"/>
              </a:rPr>
              <a:t>This component involves the capture of sign language gestures. It includes hardware such as cameras for gesture detection and a pre-processing module for noise reduction.</a:t>
            </a:r>
            <a:endParaRPr lang="en-GB" sz="2800">
              <a:latin typeface="Arial"/>
              <a:ea typeface="Calibri"/>
              <a:cs typeface="Arial"/>
            </a:endParaRPr>
          </a:p>
          <a:p>
            <a:pPr algn="just"/>
            <a:endParaRPr lang="en-GB" sz="2800">
              <a:solidFill>
                <a:srgbClr val="000000"/>
              </a:solidFill>
              <a:latin typeface="Arial"/>
              <a:ea typeface="Calibri"/>
              <a:cs typeface="Arial"/>
            </a:endParaRPr>
          </a:p>
          <a:p>
            <a:pPr marL="285750" indent="-285750" algn="just">
              <a:buFont typeface="Arial"/>
              <a:buChar char="•"/>
            </a:pPr>
            <a:r>
              <a:rPr lang="en-GB" sz="2800">
                <a:solidFill>
                  <a:schemeClr val="tx2"/>
                </a:solidFill>
                <a:latin typeface="Arial"/>
                <a:ea typeface="Calibri"/>
                <a:cs typeface="Arial"/>
              </a:rPr>
              <a:t>Sensors/Cameras:</a:t>
            </a:r>
            <a:r>
              <a:rPr lang="en-GB" sz="2800" b="1">
                <a:solidFill>
                  <a:srgbClr val="000000"/>
                </a:solidFill>
                <a:latin typeface="Arial"/>
                <a:ea typeface="Calibri"/>
                <a:cs typeface="Arial"/>
              </a:rPr>
              <a:t> </a:t>
            </a:r>
            <a:r>
              <a:rPr lang="en-GB" sz="2800">
                <a:solidFill>
                  <a:srgbClr val="000000"/>
                </a:solidFill>
                <a:latin typeface="Arial"/>
                <a:ea typeface="Calibri"/>
                <a:cs typeface="Arial"/>
              </a:rPr>
              <a:t>High-resolution cameras capable of capturing fine details of hand gestures.</a:t>
            </a:r>
            <a:endParaRPr lang="en-GB" sz="2800">
              <a:latin typeface="Arial"/>
              <a:ea typeface="Calibri"/>
              <a:cs typeface="Arial"/>
            </a:endParaRPr>
          </a:p>
          <a:p>
            <a:pPr marL="285750" indent="-285750" algn="just">
              <a:buFont typeface="Arial"/>
              <a:buChar char="•"/>
            </a:pPr>
            <a:r>
              <a:rPr lang="en-GB" sz="2800">
                <a:solidFill>
                  <a:schemeClr val="tx2"/>
                </a:solidFill>
                <a:latin typeface="Arial"/>
                <a:ea typeface="Calibri"/>
                <a:cs typeface="Arial"/>
              </a:rPr>
              <a:t>Pre-processing Module:</a:t>
            </a:r>
            <a:r>
              <a:rPr lang="en-GB" sz="2800">
                <a:solidFill>
                  <a:srgbClr val="000000"/>
                </a:solidFill>
                <a:latin typeface="Arial"/>
                <a:ea typeface="Calibri"/>
                <a:cs typeface="Arial"/>
              </a:rPr>
              <a:t> Removes noise and enhances the quality of captured data. It involves techniques like background subtraction and image normalization.</a:t>
            </a:r>
            <a:endParaRPr lang="en-GB" sz="2800">
              <a:ea typeface="Calibri"/>
              <a:cs typeface="Calibri"/>
            </a:endParaRPr>
          </a:p>
          <a:p>
            <a:endParaRPr lang="en-US" sz="3600">
              <a:cs typeface="Calibri"/>
            </a:endParaRPr>
          </a:p>
        </p:txBody>
      </p:sp>
    </p:spTree>
    <p:extLst>
      <p:ext uri="{BB962C8B-B14F-4D97-AF65-F5344CB8AC3E}">
        <p14:creationId xmlns:p14="http://schemas.microsoft.com/office/powerpoint/2010/main" val="2246418242"/>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5C84BB-E09F-A91B-51D1-75D9EDD15D1A}"/>
              </a:ext>
            </a:extLst>
          </p:cNvPr>
          <p:cNvSpPr txBox="1"/>
          <p:nvPr/>
        </p:nvSpPr>
        <p:spPr>
          <a:xfrm>
            <a:off x="2353726" y="1696871"/>
            <a:ext cx="13178639" cy="67403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tx2"/>
                </a:solidFill>
                <a:latin typeface="Arial"/>
                <a:cs typeface="Arial"/>
              </a:rPr>
              <a:t>2. </a:t>
            </a:r>
            <a:r>
              <a:rPr lang="en-US" sz="2800" b="1" u="sng">
                <a:solidFill>
                  <a:schemeClr val="tx2"/>
                </a:solidFill>
                <a:latin typeface="Arial"/>
                <a:cs typeface="Arial"/>
              </a:rPr>
              <a:t>Processing and Recognition</a:t>
            </a:r>
          </a:p>
          <a:p>
            <a:pPr algn="just"/>
            <a:r>
              <a:rPr lang="en-US" sz="2800">
                <a:latin typeface="Arial"/>
                <a:cs typeface="Arial"/>
              </a:rPr>
              <a:t>The captured data undergoes several stages of processing, including feature extraction, pattern recognition, and mapping to sign language vocabulary. Machine learning algorithm is employed for recognition.</a:t>
            </a:r>
            <a:endParaRPr lang="en-US" sz="2800">
              <a:latin typeface="Arial"/>
              <a:ea typeface="Calibri"/>
              <a:cs typeface="Calibri"/>
            </a:endParaRPr>
          </a:p>
          <a:p>
            <a:pPr marL="457200" indent="-457200" algn="just">
              <a:buFont typeface="Arial"/>
              <a:buChar char="•"/>
            </a:pPr>
            <a:r>
              <a:rPr lang="en-US" sz="2800">
                <a:solidFill>
                  <a:schemeClr val="tx2"/>
                </a:solidFill>
                <a:latin typeface="Arial"/>
                <a:cs typeface="Arial"/>
              </a:rPr>
              <a:t>Feature Extraction:</a:t>
            </a:r>
            <a:r>
              <a:rPr lang="en-US" sz="2800">
                <a:latin typeface="Arial"/>
                <a:cs typeface="Arial"/>
              </a:rPr>
              <a:t> Identifies relevant features from the captured data. This  includes hand shape and movement.</a:t>
            </a:r>
            <a:endParaRPr lang="en-US" sz="2800">
              <a:latin typeface="Arial"/>
              <a:ea typeface="Calibri"/>
              <a:cs typeface="Arial"/>
            </a:endParaRPr>
          </a:p>
          <a:p>
            <a:pPr marL="457200" indent="-457200" algn="just">
              <a:buFont typeface="Arial"/>
              <a:buChar char="•"/>
            </a:pPr>
            <a:endParaRPr lang="en-US" sz="2800">
              <a:latin typeface="Arial"/>
              <a:cs typeface="Arial"/>
            </a:endParaRPr>
          </a:p>
          <a:p>
            <a:pPr marL="457200" indent="-457200" algn="just">
              <a:buFont typeface="Arial"/>
              <a:buChar char="•"/>
            </a:pPr>
            <a:r>
              <a:rPr lang="en-US" sz="2800">
                <a:solidFill>
                  <a:schemeClr val="tx2"/>
                </a:solidFill>
                <a:latin typeface="Arial"/>
                <a:cs typeface="Arial"/>
              </a:rPr>
              <a:t>Machine Learning Models:</a:t>
            </a:r>
            <a:r>
              <a:rPr lang="en-US" sz="2800">
                <a:latin typeface="Arial"/>
                <a:cs typeface="Arial"/>
              </a:rPr>
              <a:t> Trained models for recognizing patterns in sign language gestures. Deep learning models like Convolutional Neural Networks (CNNs) are suitable.</a:t>
            </a:r>
            <a:endParaRPr lang="en-US" sz="2800">
              <a:latin typeface="Arial"/>
              <a:ea typeface="Calibri"/>
              <a:cs typeface="Calibri"/>
            </a:endParaRPr>
          </a:p>
          <a:p>
            <a:pPr marL="457200" indent="-457200" algn="just">
              <a:buFont typeface="Arial"/>
              <a:buChar char="•"/>
            </a:pPr>
            <a:endParaRPr lang="en-US" sz="2800">
              <a:latin typeface="Arial"/>
              <a:cs typeface="Arial"/>
            </a:endParaRPr>
          </a:p>
          <a:p>
            <a:pPr marL="457200" indent="-457200" algn="just">
              <a:buFont typeface="Arial"/>
              <a:buChar char="•"/>
            </a:pPr>
            <a:r>
              <a:rPr lang="en-US" sz="2800">
                <a:solidFill>
                  <a:schemeClr val="tx2"/>
                </a:solidFill>
                <a:latin typeface="Arial"/>
                <a:cs typeface="Arial"/>
              </a:rPr>
              <a:t>Sign Language Vocabulary Mapping:</a:t>
            </a:r>
            <a:r>
              <a:rPr lang="en-US" sz="2800">
                <a:latin typeface="Arial"/>
                <a:cs typeface="Arial"/>
              </a:rPr>
              <a:t> A mapping system to convert recognized patterns to corresponding sign language vocabulary.</a:t>
            </a:r>
            <a:endParaRPr lang="en-US" sz="2800">
              <a:latin typeface="Arial"/>
              <a:cs typeface="Calibri"/>
            </a:endParaRPr>
          </a:p>
          <a:p>
            <a:br>
              <a:rPr lang="en-US" sz="2400"/>
            </a:br>
            <a:endParaRPr lang="en-US" sz="4400">
              <a:cs typeface="Calibri"/>
            </a:endParaRPr>
          </a:p>
        </p:txBody>
      </p:sp>
    </p:spTree>
    <p:extLst>
      <p:ext uri="{BB962C8B-B14F-4D97-AF65-F5344CB8AC3E}">
        <p14:creationId xmlns:p14="http://schemas.microsoft.com/office/powerpoint/2010/main" val="2850162933"/>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AF7C25-27BD-9552-63DF-FCAE5B3BF817}"/>
              </a:ext>
            </a:extLst>
          </p:cNvPr>
          <p:cNvSpPr txBox="1"/>
          <p:nvPr/>
        </p:nvSpPr>
        <p:spPr>
          <a:xfrm>
            <a:off x="2203428" y="1715798"/>
            <a:ext cx="13458825" cy="66479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800" b="1">
                <a:solidFill>
                  <a:schemeClr val="tx2"/>
                </a:solidFill>
                <a:latin typeface="Arial"/>
                <a:cs typeface="Arial"/>
              </a:rPr>
              <a:t>3. </a:t>
            </a:r>
            <a:r>
              <a:rPr lang="en-US" sz="2800" b="1" u="sng">
                <a:solidFill>
                  <a:schemeClr val="tx2"/>
                </a:solidFill>
                <a:latin typeface="Arial"/>
                <a:cs typeface="Arial"/>
              </a:rPr>
              <a:t>User Interface</a:t>
            </a:r>
            <a:endParaRPr lang="en-US" sz="2800">
              <a:solidFill>
                <a:schemeClr val="tx2"/>
              </a:solidFill>
              <a:latin typeface="Arial"/>
              <a:cs typeface="Calibri"/>
            </a:endParaRPr>
          </a:p>
          <a:p>
            <a:pPr algn="just"/>
            <a:r>
              <a:rPr lang="en-US" sz="2800">
                <a:latin typeface="Arial"/>
                <a:cs typeface="Arial"/>
              </a:rPr>
              <a:t>The User Interface component involves the presentation of recognized gestures, whether as text. Then this is integrated towards the command execution module.</a:t>
            </a:r>
            <a:endParaRPr lang="en-US" sz="2800">
              <a:latin typeface="Arial"/>
              <a:cs typeface="Calibri"/>
            </a:endParaRPr>
          </a:p>
          <a:p>
            <a:pPr algn="just"/>
            <a:endParaRPr lang="en-US" sz="2800">
              <a:latin typeface="Arial"/>
              <a:cs typeface="Arial"/>
            </a:endParaRPr>
          </a:p>
          <a:p>
            <a:pPr marL="457200" indent="-457200" algn="just">
              <a:buFont typeface="Arial"/>
              <a:buChar char="•"/>
            </a:pPr>
            <a:r>
              <a:rPr lang="en-US" sz="2800">
                <a:solidFill>
                  <a:schemeClr val="tx2"/>
                </a:solidFill>
                <a:latin typeface="Arial"/>
                <a:cs typeface="Arial"/>
              </a:rPr>
              <a:t>Output Module:</a:t>
            </a:r>
            <a:r>
              <a:rPr lang="en-US" sz="2800">
                <a:latin typeface="Arial"/>
                <a:cs typeface="Arial"/>
              </a:rPr>
              <a:t> Converts recognized gestures into user-friendly output, such as text, speech synthesis.</a:t>
            </a:r>
            <a:endParaRPr lang="en-US" sz="2800">
              <a:latin typeface="Arial"/>
              <a:cs typeface="Calibri"/>
            </a:endParaRPr>
          </a:p>
          <a:p>
            <a:pPr marL="457200" indent="-457200" algn="just">
              <a:buFont typeface="Arial"/>
              <a:buChar char="•"/>
            </a:pPr>
            <a:r>
              <a:rPr lang="en-US" sz="2800">
                <a:solidFill>
                  <a:schemeClr val="tx2"/>
                </a:solidFill>
                <a:latin typeface="Arial"/>
                <a:cs typeface="Arial"/>
              </a:rPr>
              <a:t>Command Execution module: </a:t>
            </a:r>
            <a:r>
              <a:rPr lang="en-US" sz="2800">
                <a:latin typeface="Arial"/>
                <a:cs typeface="Arial"/>
              </a:rPr>
              <a:t>Converts the text into commands and execute those commands.</a:t>
            </a:r>
            <a:endParaRPr lang="en-US" sz="2800">
              <a:latin typeface="Arial"/>
              <a:cs typeface="Calibri"/>
            </a:endParaRPr>
          </a:p>
          <a:p>
            <a:pPr algn="just"/>
            <a:br>
              <a:rPr lang="en-US"/>
            </a:br>
            <a:endParaRPr lang="en-US" sz="2800">
              <a:latin typeface="Arial"/>
              <a:cs typeface="Arial"/>
            </a:endParaRPr>
          </a:p>
          <a:p>
            <a:pPr algn="just"/>
            <a:r>
              <a:rPr lang="en-US" sz="2800" b="1">
                <a:solidFill>
                  <a:schemeClr val="tx2"/>
                </a:solidFill>
                <a:latin typeface="Arial"/>
                <a:cs typeface="Arial"/>
              </a:rPr>
              <a:t>4. </a:t>
            </a:r>
            <a:r>
              <a:rPr lang="en-US" sz="2800" b="1" u="sng">
                <a:solidFill>
                  <a:schemeClr val="tx2"/>
                </a:solidFill>
                <a:latin typeface="Arial"/>
                <a:cs typeface="Arial"/>
              </a:rPr>
              <a:t>Command execution module</a:t>
            </a:r>
            <a:endParaRPr lang="en-US" sz="2800">
              <a:solidFill>
                <a:schemeClr val="tx2"/>
              </a:solidFill>
              <a:latin typeface="Arial"/>
              <a:cs typeface="Calibri"/>
            </a:endParaRPr>
          </a:p>
          <a:p>
            <a:pPr algn="just"/>
            <a:r>
              <a:rPr lang="en-US" sz="2800">
                <a:latin typeface="Arial"/>
                <a:cs typeface="Arial"/>
              </a:rPr>
              <a:t>The command execution module then take the text and execute the command as intended.</a:t>
            </a:r>
            <a:endParaRPr lang="en-US" sz="2800">
              <a:ea typeface="Calibri"/>
              <a:cs typeface="Calibri"/>
            </a:endParaRPr>
          </a:p>
          <a:p>
            <a:br>
              <a:rPr lang="en-US" sz="2400"/>
            </a:br>
            <a:endParaRPr lang="en-US" sz="4800">
              <a:cs typeface="Calibri"/>
            </a:endParaRPr>
          </a:p>
        </p:txBody>
      </p:sp>
    </p:spTree>
    <p:extLst>
      <p:ext uri="{BB962C8B-B14F-4D97-AF65-F5344CB8AC3E}">
        <p14:creationId xmlns:p14="http://schemas.microsoft.com/office/powerpoint/2010/main" val="287998411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732926-95A1-C527-DC43-5B1903F0EFB6}"/>
              </a:ext>
            </a:extLst>
          </p:cNvPr>
          <p:cNvSpPr txBox="1"/>
          <p:nvPr/>
        </p:nvSpPr>
        <p:spPr>
          <a:xfrm>
            <a:off x="1415591" y="833435"/>
            <a:ext cx="17245781" cy="88716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7050">
                <a:solidFill>
                  <a:srgbClr val="1C53A3"/>
                </a:solidFill>
                <a:latin typeface="HK Grotesk Bold"/>
                <a:cs typeface="Arial"/>
              </a:rPr>
              <a:t>SYSTEM WORKFLOW</a:t>
            </a:r>
            <a:endParaRPr lang="en-US" sz="7050">
              <a:solidFill>
                <a:srgbClr val="1C53A3"/>
              </a:solidFill>
              <a:latin typeface="HK Grotesk Bold"/>
              <a:ea typeface="Calibri"/>
              <a:cs typeface="Calibri"/>
            </a:endParaRPr>
          </a:p>
          <a:p>
            <a:pPr algn="just"/>
            <a:endParaRPr lang="en-GB" sz="2400" b="1" u="sng">
              <a:latin typeface="Arial"/>
              <a:cs typeface="Arial"/>
            </a:endParaRPr>
          </a:p>
          <a:p>
            <a:pPr marL="457200" indent="-457200" algn="just">
              <a:buAutoNum type="arabicPeriod"/>
            </a:pPr>
            <a:r>
              <a:rPr lang="en-GB" sz="2800" b="1" u="sng">
                <a:solidFill>
                  <a:schemeClr val="tx2"/>
                </a:solidFill>
                <a:latin typeface="Arial"/>
                <a:cs typeface="Arial"/>
              </a:rPr>
              <a:t>Data Flow</a:t>
            </a:r>
            <a:endParaRPr lang="en-GB" sz="2800">
              <a:solidFill>
                <a:schemeClr val="tx2"/>
              </a:solidFill>
              <a:latin typeface="Arial"/>
              <a:ea typeface="Calibri"/>
              <a:cs typeface="Calibri"/>
            </a:endParaRPr>
          </a:p>
          <a:p>
            <a:pPr marL="342900" indent="-342900" algn="just">
              <a:buFont typeface="Arial"/>
              <a:buChar char="•"/>
            </a:pPr>
            <a:r>
              <a:rPr lang="en-GB" sz="2400">
                <a:solidFill>
                  <a:srgbClr val="1C53A3"/>
                </a:solidFill>
                <a:latin typeface="Arial"/>
                <a:cs typeface="Arial"/>
              </a:rPr>
              <a:t>Data Capture: </a:t>
            </a:r>
            <a:r>
              <a:rPr lang="en-GB" sz="2400">
                <a:latin typeface="Arial"/>
                <a:cs typeface="Arial"/>
              </a:rPr>
              <a:t>Sensors/cameras capture sign language gestures.</a:t>
            </a:r>
            <a:endParaRPr lang="en-GB" sz="2400">
              <a:latin typeface="Arial"/>
              <a:cs typeface="Calibri"/>
            </a:endParaRPr>
          </a:p>
          <a:p>
            <a:pPr marL="342900" indent="-342900" algn="just">
              <a:buFont typeface="Arial"/>
              <a:buChar char="•"/>
            </a:pPr>
            <a:r>
              <a:rPr lang="en-GB" sz="2400">
                <a:solidFill>
                  <a:srgbClr val="1C53A3"/>
                </a:solidFill>
                <a:latin typeface="Arial"/>
                <a:cs typeface="Arial"/>
              </a:rPr>
              <a:t>Pre-processing:</a:t>
            </a:r>
            <a:r>
              <a:rPr lang="en-GB" sz="2400">
                <a:latin typeface="Arial"/>
                <a:cs typeface="Arial"/>
              </a:rPr>
              <a:t> Raw data is pre-processed to enhance quality.</a:t>
            </a:r>
            <a:endParaRPr lang="en-GB" sz="2400">
              <a:latin typeface="Arial"/>
              <a:ea typeface="Calibri"/>
              <a:cs typeface="Calibri"/>
            </a:endParaRPr>
          </a:p>
          <a:p>
            <a:pPr marL="342900" indent="-342900" algn="just">
              <a:buFont typeface="Arial"/>
              <a:buChar char="•"/>
            </a:pPr>
            <a:r>
              <a:rPr lang="en-GB" sz="2400">
                <a:solidFill>
                  <a:srgbClr val="1C53A3"/>
                </a:solidFill>
                <a:latin typeface="Arial"/>
                <a:cs typeface="Arial"/>
              </a:rPr>
              <a:t>Feature Extraction:</a:t>
            </a:r>
            <a:r>
              <a:rPr lang="en-GB" sz="2400">
                <a:latin typeface="Arial"/>
                <a:cs typeface="Arial"/>
              </a:rPr>
              <a:t> Relevant features are extracted from the pre-processed data.</a:t>
            </a:r>
            <a:endParaRPr lang="en-GB" sz="2400">
              <a:latin typeface="Arial"/>
              <a:ea typeface="Calibri"/>
              <a:cs typeface="Calibri"/>
            </a:endParaRPr>
          </a:p>
          <a:p>
            <a:pPr marL="342900" indent="-342900" algn="just">
              <a:buFont typeface="Arial"/>
              <a:buChar char="•"/>
            </a:pPr>
            <a:r>
              <a:rPr lang="en-GB" sz="2400">
                <a:solidFill>
                  <a:srgbClr val="1C53A3"/>
                </a:solidFill>
                <a:latin typeface="Arial"/>
                <a:cs typeface="Arial"/>
              </a:rPr>
              <a:t>Recognition:</a:t>
            </a:r>
            <a:r>
              <a:rPr lang="en-GB" sz="2400">
                <a:latin typeface="Arial"/>
                <a:cs typeface="Arial"/>
              </a:rPr>
              <a:t> Machine learning models recognize patterns in the features.</a:t>
            </a:r>
            <a:endParaRPr lang="en-GB" sz="2400">
              <a:latin typeface="Arial"/>
              <a:ea typeface="Calibri"/>
              <a:cs typeface="Calibri"/>
            </a:endParaRPr>
          </a:p>
          <a:p>
            <a:pPr marL="342900" indent="-342900" algn="just">
              <a:buFont typeface="Arial"/>
              <a:buChar char="•"/>
            </a:pPr>
            <a:r>
              <a:rPr lang="en-GB" sz="2400">
                <a:solidFill>
                  <a:srgbClr val="1C53A3"/>
                </a:solidFill>
                <a:latin typeface="Arial"/>
                <a:cs typeface="Arial"/>
              </a:rPr>
              <a:t>Mapping: </a:t>
            </a:r>
            <a:r>
              <a:rPr lang="en-GB" sz="2400">
                <a:latin typeface="Arial"/>
                <a:cs typeface="Arial"/>
              </a:rPr>
              <a:t>Recognized patterns are mapped to sign language vocabulary.</a:t>
            </a:r>
            <a:endParaRPr lang="en-GB" sz="2400">
              <a:latin typeface="Arial"/>
              <a:ea typeface="Calibri"/>
              <a:cs typeface="Calibri"/>
            </a:endParaRPr>
          </a:p>
          <a:p>
            <a:pPr marL="342900" indent="-342900" algn="just">
              <a:buFont typeface="Arial"/>
              <a:buChar char="•"/>
            </a:pPr>
            <a:r>
              <a:rPr lang="en-GB" sz="2400">
                <a:solidFill>
                  <a:srgbClr val="1C53A3"/>
                </a:solidFill>
                <a:latin typeface="Arial"/>
                <a:cs typeface="Arial"/>
              </a:rPr>
              <a:t>Command execution: </a:t>
            </a:r>
            <a:r>
              <a:rPr lang="en-GB" sz="2400">
                <a:latin typeface="Arial"/>
                <a:cs typeface="Arial"/>
              </a:rPr>
              <a:t>The command is then executed with required module. </a:t>
            </a:r>
            <a:endParaRPr lang="en-GB" sz="2400">
              <a:latin typeface="Arial"/>
              <a:ea typeface="Calibri"/>
              <a:cs typeface="Calibri"/>
            </a:endParaRPr>
          </a:p>
          <a:p>
            <a:pPr algn="just"/>
            <a:endParaRPr lang="en-GB" sz="2400">
              <a:solidFill>
                <a:srgbClr val="000000"/>
              </a:solidFill>
              <a:latin typeface="Arial"/>
              <a:cs typeface="Arial"/>
            </a:endParaRPr>
          </a:p>
          <a:p>
            <a:pPr algn="just"/>
            <a:r>
              <a:rPr lang="en-GB" sz="2800" b="1">
                <a:solidFill>
                  <a:schemeClr val="tx2"/>
                </a:solidFill>
                <a:latin typeface="Arial"/>
                <a:cs typeface="Arial"/>
              </a:rPr>
              <a:t>2. </a:t>
            </a:r>
            <a:r>
              <a:rPr lang="en-GB" sz="2800" b="1" u="sng">
                <a:solidFill>
                  <a:schemeClr val="tx2"/>
                </a:solidFill>
                <a:latin typeface="Arial"/>
                <a:cs typeface="Arial"/>
              </a:rPr>
              <a:t>Interaction Flow</a:t>
            </a:r>
            <a:endParaRPr lang="en-GB" sz="2800">
              <a:solidFill>
                <a:schemeClr val="tx2"/>
              </a:solidFill>
              <a:latin typeface="Arial"/>
              <a:ea typeface="Calibri"/>
              <a:cs typeface="Calibri"/>
            </a:endParaRPr>
          </a:p>
          <a:p>
            <a:pPr marL="342900" indent="-342900" algn="just">
              <a:buFont typeface="Arial"/>
              <a:buChar char="•"/>
            </a:pPr>
            <a:r>
              <a:rPr lang="en-GB" sz="2400">
                <a:solidFill>
                  <a:srgbClr val="1C53A3"/>
                </a:solidFill>
                <a:latin typeface="Arial"/>
                <a:cs typeface="Arial"/>
              </a:rPr>
              <a:t>User Gestures:</a:t>
            </a:r>
            <a:r>
              <a:rPr lang="en-GB" sz="2400">
                <a:latin typeface="Arial"/>
                <a:cs typeface="Arial"/>
              </a:rPr>
              <a:t> Users perform sign language gestures in front of the system.</a:t>
            </a:r>
            <a:endParaRPr lang="en-GB" sz="2400">
              <a:latin typeface="Arial"/>
              <a:ea typeface="Calibri"/>
              <a:cs typeface="Calibri"/>
            </a:endParaRPr>
          </a:p>
          <a:p>
            <a:pPr marL="342900" indent="-342900" algn="just">
              <a:buFont typeface="Arial"/>
              <a:buChar char="•"/>
            </a:pPr>
            <a:r>
              <a:rPr lang="en-GB" sz="2400">
                <a:solidFill>
                  <a:srgbClr val="1C53A3"/>
                </a:solidFill>
                <a:latin typeface="Arial"/>
                <a:cs typeface="Arial"/>
              </a:rPr>
              <a:t>Recognition: </a:t>
            </a:r>
            <a:r>
              <a:rPr lang="en-GB" sz="2400">
                <a:solidFill>
                  <a:srgbClr val="000000"/>
                </a:solidFill>
                <a:latin typeface="Arial"/>
                <a:cs typeface="Arial"/>
              </a:rPr>
              <a:t>The</a:t>
            </a:r>
            <a:r>
              <a:rPr lang="en-GB" sz="2400">
                <a:latin typeface="Arial"/>
                <a:cs typeface="Arial"/>
              </a:rPr>
              <a:t> system processes and recognizes the gestures.</a:t>
            </a:r>
            <a:endParaRPr lang="en-GB" sz="2400">
              <a:solidFill>
                <a:srgbClr val="1C53A3"/>
              </a:solidFill>
              <a:latin typeface="Arial"/>
              <a:ea typeface="Calibri"/>
              <a:cs typeface="Calibri"/>
            </a:endParaRPr>
          </a:p>
          <a:p>
            <a:pPr marL="342900" indent="-342900" algn="just">
              <a:buFont typeface="Arial"/>
              <a:buChar char="•"/>
            </a:pPr>
            <a:r>
              <a:rPr lang="en-GB" sz="2400">
                <a:solidFill>
                  <a:srgbClr val="1C53A3"/>
                </a:solidFill>
                <a:latin typeface="Arial"/>
                <a:cs typeface="Arial"/>
              </a:rPr>
              <a:t>Command execution:</a:t>
            </a:r>
            <a:r>
              <a:rPr lang="en-GB" sz="2400">
                <a:latin typeface="Arial"/>
                <a:cs typeface="Arial"/>
              </a:rPr>
              <a:t> The recognized gestures is then converted into command and it is then executed.</a:t>
            </a:r>
            <a:endParaRPr lang="en-GB" sz="2400">
              <a:latin typeface="Arial"/>
              <a:ea typeface="Calibri"/>
              <a:cs typeface="Calibri"/>
            </a:endParaRPr>
          </a:p>
          <a:p>
            <a:pPr algn="just"/>
            <a:endParaRPr lang="en-GB" sz="2400">
              <a:latin typeface="Arial"/>
              <a:cs typeface="Arial"/>
            </a:endParaRPr>
          </a:p>
          <a:p>
            <a:pPr algn="just"/>
            <a:r>
              <a:rPr lang="en-GB" sz="2800" b="1">
                <a:solidFill>
                  <a:schemeClr val="tx2"/>
                </a:solidFill>
                <a:latin typeface="Arial"/>
                <a:cs typeface="Arial"/>
              </a:rPr>
              <a:t>3. </a:t>
            </a:r>
            <a:r>
              <a:rPr lang="en-GB" sz="2800" b="1" u="sng">
                <a:solidFill>
                  <a:schemeClr val="tx2"/>
                </a:solidFill>
                <a:latin typeface="Arial"/>
                <a:cs typeface="Arial"/>
              </a:rPr>
              <a:t>Technologies Used</a:t>
            </a:r>
            <a:endParaRPr lang="en-GB" sz="2800">
              <a:solidFill>
                <a:schemeClr val="tx2"/>
              </a:solidFill>
              <a:latin typeface="Arial"/>
              <a:ea typeface="Calibri"/>
              <a:cs typeface="Calibri"/>
            </a:endParaRPr>
          </a:p>
          <a:p>
            <a:pPr marL="342900" indent="-342900" algn="just">
              <a:buFont typeface="Arial"/>
              <a:buChar char="•"/>
            </a:pPr>
            <a:r>
              <a:rPr lang="en-GB" sz="2400">
                <a:solidFill>
                  <a:srgbClr val="1C53A3"/>
                </a:solidFill>
                <a:latin typeface="Arial"/>
                <a:cs typeface="Arial"/>
              </a:rPr>
              <a:t>Programming Languages:</a:t>
            </a:r>
            <a:r>
              <a:rPr lang="en-GB" sz="2400">
                <a:latin typeface="Arial"/>
                <a:cs typeface="Arial"/>
              </a:rPr>
              <a:t> Python for machine learning, for the user interface.</a:t>
            </a:r>
            <a:endParaRPr lang="en-GB" sz="2400">
              <a:latin typeface="Arial"/>
              <a:ea typeface="Calibri"/>
              <a:cs typeface="Calibri"/>
            </a:endParaRPr>
          </a:p>
          <a:p>
            <a:pPr marL="342900" indent="-342900" algn="just">
              <a:buFont typeface="Arial"/>
              <a:buChar char="•"/>
            </a:pPr>
            <a:r>
              <a:rPr lang="en-GB" sz="2400">
                <a:solidFill>
                  <a:srgbClr val="1C53A3"/>
                </a:solidFill>
                <a:latin typeface="Arial"/>
                <a:cs typeface="Arial"/>
              </a:rPr>
              <a:t>Machine Learning Frameworks:</a:t>
            </a:r>
            <a:r>
              <a:rPr lang="en-GB" sz="2400">
                <a:latin typeface="Arial"/>
                <a:cs typeface="Arial"/>
              </a:rPr>
              <a:t> TensorFlow, </a:t>
            </a:r>
            <a:r>
              <a:rPr lang="en-GB" sz="2400" err="1">
                <a:latin typeface="Arial"/>
                <a:cs typeface="Arial"/>
              </a:rPr>
              <a:t>PyTorch</a:t>
            </a:r>
            <a:r>
              <a:rPr lang="en-GB" sz="2400">
                <a:latin typeface="Arial"/>
                <a:cs typeface="Arial"/>
              </a:rPr>
              <a:t> for building and training models.</a:t>
            </a:r>
            <a:endParaRPr lang="en-GB" sz="2400">
              <a:latin typeface="Arial"/>
              <a:ea typeface="Calibri"/>
              <a:cs typeface="Calibri"/>
            </a:endParaRPr>
          </a:p>
          <a:p>
            <a:pPr marL="342900" indent="-342900" algn="just">
              <a:buFont typeface="Arial"/>
              <a:buChar char="•"/>
            </a:pPr>
            <a:r>
              <a:rPr lang="en-GB" sz="2400">
                <a:solidFill>
                  <a:srgbClr val="1C53A3"/>
                </a:solidFill>
                <a:latin typeface="Arial"/>
                <a:cs typeface="Arial"/>
              </a:rPr>
              <a:t>Image Processing Libraries:</a:t>
            </a:r>
            <a:r>
              <a:rPr lang="en-GB" sz="2400">
                <a:latin typeface="Arial"/>
                <a:cs typeface="Arial"/>
              </a:rPr>
              <a:t> OpenCV, </a:t>
            </a:r>
            <a:r>
              <a:rPr lang="en-GB" sz="2400" err="1">
                <a:latin typeface="Arial"/>
                <a:cs typeface="Arial"/>
              </a:rPr>
              <a:t>Mediapipe</a:t>
            </a:r>
            <a:r>
              <a:rPr lang="en-GB" sz="2400">
                <a:latin typeface="Arial"/>
                <a:cs typeface="Arial"/>
              </a:rPr>
              <a:t> for pre-processing tasks.</a:t>
            </a:r>
            <a:endParaRPr lang="en-GB" sz="2400">
              <a:solidFill>
                <a:srgbClr val="1C53A3"/>
              </a:solidFill>
              <a:latin typeface="Arial"/>
              <a:ea typeface="Calibri"/>
              <a:cs typeface="Calibri"/>
            </a:endParaRPr>
          </a:p>
          <a:p>
            <a:pPr marL="342900" indent="-342900" algn="just">
              <a:buFont typeface="Arial"/>
              <a:buChar char="•"/>
            </a:pPr>
            <a:r>
              <a:rPr lang="en-GB" sz="2400">
                <a:solidFill>
                  <a:srgbClr val="1C53A3"/>
                </a:solidFill>
                <a:latin typeface="Arial"/>
                <a:cs typeface="Arial"/>
              </a:rPr>
              <a:t>Command Execution:</a:t>
            </a:r>
            <a:r>
              <a:rPr lang="en-GB" sz="2400">
                <a:latin typeface="Arial"/>
                <a:cs typeface="Arial"/>
              </a:rPr>
              <a:t> Selenium, </a:t>
            </a:r>
            <a:r>
              <a:rPr lang="en-GB" sz="2400" err="1">
                <a:latin typeface="Arial"/>
                <a:cs typeface="Arial"/>
              </a:rPr>
              <a:t>Webbrowser,PyAutoGui</a:t>
            </a:r>
            <a:r>
              <a:rPr lang="en-GB" sz="2400">
                <a:latin typeface="Arial"/>
                <a:cs typeface="Arial"/>
              </a:rPr>
              <a:t> for command execution</a:t>
            </a:r>
            <a:endParaRPr lang="en-GB" sz="2400">
              <a:ea typeface="Calibri"/>
              <a:cs typeface="Calibri"/>
            </a:endParaRPr>
          </a:p>
          <a:p>
            <a:br>
              <a:rPr lang="en-US"/>
            </a:br>
            <a:endParaRPr lang="en-US"/>
          </a:p>
        </p:txBody>
      </p:sp>
    </p:spTree>
    <p:extLst>
      <p:ext uri="{BB962C8B-B14F-4D97-AF65-F5344CB8AC3E}">
        <p14:creationId xmlns:p14="http://schemas.microsoft.com/office/powerpoint/2010/main" val="1607730858"/>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hand gesture&#10;&#10;Description automatically generated">
            <a:extLst>
              <a:ext uri="{FF2B5EF4-FFF2-40B4-BE49-F238E27FC236}">
                <a16:creationId xmlns:a16="http://schemas.microsoft.com/office/drawing/2014/main" id="{D274CBEC-03DA-5549-A22F-0A9D3194C2E8}"/>
              </a:ext>
            </a:extLst>
          </p:cNvPr>
          <p:cNvPicPr>
            <a:picLocks noChangeAspect="1"/>
          </p:cNvPicPr>
          <p:nvPr/>
        </p:nvPicPr>
        <p:blipFill>
          <a:blip r:embed="rId2"/>
          <a:stretch>
            <a:fillRect/>
          </a:stretch>
        </p:blipFill>
        <p:spPr>
          <a:xfrm>
            <a:off x="9142710" y="277318"/>
            <a:ext cx="8378335" cy="9245182"/>
          </a:xfrm>
          <a:prstGeom prst="rect">
            <a:avLst/>
          </a:prstGeom>
        </p:spPr>
      </p:pic>
      <p:sp>
        <p:nvSpPr>
          <p:cNvPr id="10" name="Rectangle 9">
            <a:extLst>
              <a:ext uri="{FF2B5EF4-FFF2-40B4-BE49-F238E27FC236}">
                <a16:creationId xmlns:a16="http://schemas.microsoft.com/office/drawing/2014/main" id="{E64D5FC6-A6B1-0AEF-EF22-A6FA57DAC697}"/>
              </a:ext>
            </a:extLst>
          </p:cNvPr>
          <p:cNvSpPr/>
          <p:nvPr/>
        </p:nvSpPr>
        <p:spPr>
          <a:xfrm>
            <a:off x="-9369" y="-1"/>
            <a:ext cx="8825457" cy="10287000"/>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3">
            <a:extLst>
              <a:ext uri="{FF2B5EF4-FFF2-40B4-BE49-F238E27FC236}">
                <a16:creationId xmlns:a16="http://schemas.microsoft.com/office/drawing/2014/main" id="{AE5E8D2A-D316-1F65-8D09-A1F972DC187A}"/>
              </a:ext>
            </a:extLst>
          </p:cNvPr>
          <p:cNvSpPr txBox="1"/>
          <p:nvPr/>
        </p:nvSpPr>
        <p:spPr>
          <a:xfrm>
            <a:off x="1166876" y="997108"/>
            <a:ext cx="5307614" cy="2133661"/>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8345"/>
              </a:lnSpc>
            </a:pPr>
            <a:r>
              <a:rPr lang="en-US" sz="7050" b="1">
                <a:solidFill>
                  <a:srgbClr val="1C53A3"/>
                </a:solidFill>
                <a:latin typeface="HK Grotesk Bold"/>
              </a:rPr>
              <a:t>DATA FLOW DIAGRAM</a:t>
            </a:r>
          </a:p>
        </p:txBody>
      </p:sp>
      <p:pic>
        <p:nvPicPr>
          <p:cNvPr id="12" name="Picture 11" descr="A screen shot of a computer screen&#10;&#10;Description automatically generated">
            <a:extLst>
              <a:ext uri="{FF2B5EF4-FFF2-40B4-BE49-F238E27FC236}">
                <a16:creationId xmlns:a16="http://schemas.microsoft.com/office/drawing/2014/main" id="{D0F96203-35BC-C735-5541-1ED544823FC3}"/>
              </a:ext>
            </a:extLst>
          </p:cNvPr>
          <p:cNvPicPr>
            <a:picLocks noChangeAspect="1"/>
          </p:cNvPicPr>
          <p:nvPr/>
        </p:nvPicPr>
        <p:blipFill>
          <a:blip r:embed="rId3"/>
          <a:stretch>
            <a:fillRect/>
          </a:stretch>
        </p:blipFill>
        <p:spPr>
          <a:xfrm>
            <a:off x="251163" y="5141080"/>
            <a:ext cx="8285657" cy="2965398"/>
          </a:xfrm>
          <a:prstGeom prst="rect">
            <a:avLst/>
          </a:prstGeom>
        </p:spPr>
      </p:pic>
    </p:spTree>
    <p:extLst>
      <p:ext uri="{BB962C8B-B14F-4D97-AF65-F5344CB8AC3E}">
        <p14:creationId xmlns:p14="http://schemas.microsoft.com/office/powerpoint/2010/main" val="1936941695"/>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1F6C91-68CF-C2E8-B95B-C9AEFED82AB7}"/>
              </a:ext>
            </a:extLst>
          </p:cNvPr>
          <p:cNvSpPr txBox="1"/>
          <p:nvPr/>
        </p:nvSpPr>
        <p:spPr>
          <a:xfrm>
            <a:off x="1343324" y="528098"/>
            <a:ext cx="14956149" cy="5378395"/>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algn="ctr"/>
            <a:r>
              <a:rPr lang="en-GB" sz="4200" b="1">
                <a:solidFill>
                  <a:srgbClr val="1C53A3"/>
                </a:solidFill>
                <a:latin typeface="Microsoft Sans Serif"/>
                <a:ea typeface="Microsoft Sans Serif"/>
                <a:cs typeface="Segoe UI"/>
              </a:rPr>
              <a:t>DATASET DESCRIPTION</a:t>
            </a:r>
            <a:endParaRPr lang="en-US" sz="4200" b="1">
              <a:latin typeface="Microsoft Sans Serif"/>
              <a:ea typeface="Microsoft Sans Serif"/>
              <a:cs typeface="Segoe UI"/>
            </a:endParaRPr>
          </a:p>
          <a:p>
            <a:pPr algn="ctr"/>
            <a:endParaRPr lang="en-GB" sz="4200" b="1">
              <a:solidFill>
                <a:srgbClr val="1C53A3"/>
              </a:solidFill>
              <a:latin typeface="Microsoft Sans Serif"/>
              <a:ea typeface="Microsoft Sans Serif"/>
              <a:cs typeface="Segoe UI"/>
            </a:endParaRPr>
          </a:p>
          <a:p>
            <a:pPr marL="428625" indent="-428625">
              <a:buFont typeface="Arial"/>
              <a:buChar char="•"/>
            </a:pPr>
            <a:r>
              <a:rPr lang="en-IN" sz="2400">
                <a:solidFill>
                  <a:srgbClr val="0E101A"/>
                </a:solidFill>
                <a:latin typeface="Microsoft Sans Serif"/>
                <a:ea typeface="Microsoft Sans Serif"/>
                <a:cs typeface="Times New Roman"/>
              </a:rPr>
              <a:t>We have created a custom dataset for our project and it is based on the American Sign Language (ASL).  </a:t>
            </a:r>
            <a:endParaRPr lang="en-GB" sz="2400">
              <a:solidFill>
                <a:srgbClr val="0E101A"/>
              </a:solidFill>
              <a:latin typeface="Microsoft Sans Serif"/>
              <a:ea typeface="Microsoft Sans Serif"/>
              <a:cs typeface="Times New Roman"/>
            </a:endParaRPr>
          </a:p>
          <a:p>
            <a:pPr marL="428625" indent="-428625">
              <a:buFont typeface="Arial"/>
              <a:buChar char="•"/>
            </a:pPr>
            <a:endParaRPr lang="en-IN" sz="2400">
              <a:solidFill>
                <a:srgbClr val="0E101A"/>
              </a:solidFill>
              <a:latin typeface="Microsoft Sans Serif"/>
              <a:ea typeface="Microsoft Sans Serif"/>
              <a:cs typeface="Times New Roman"/>
            </a:endParaRPr>
          </a:p>
          <a:p>
            <a:pPr marL="428625" indent="-428625">
              <a:buFont typeface="Arial"/>
              <a:buChar char="•"/>
            </a:pPr>
            <a:r>
              <a:rPr lang="en-IN" sz="2400">
                <a:solidFill>
                  <a:srgbClr val="0E101A"/>
                </a:solidFill>
                <a:latin typeface="Microsoft Sans Serif"/>
                <a:ea typeface="Microsoft Sans Serif"/>
                <a:cs typeface="Times New Roman"/>
              </a:rPr>
              <a:t>In American sign language for each of the 26 alphabets, there is a unique hand sign. So the dataset is created by collecting several images of hand gestures for each alphabet/class.</a:t>
            </a:r>
          </a:p>
          <a:p>
            <a:pPr marL="428625" indent="-428625">
              <a:buFont typeface="Arial"/>
              <a:buChar char="•"/>
            </a:pPr>
            <a:endParaRPr lang="en-IN" sz="2400">
              <a:solidFill>
                <a:srgbClr val="0E101A"/>
              </a:solidFill>
              <a:latin typeface="Microsoft Sans Serif"/>
              <a:ea typeface="Microsoft Sans Serif"/>
              <a:cs typeface="Times New Roman"/>
            </a:endParaRPr>
          </a:p>
          <a:p>
            <a:pPr marL="428625" indent="-428625">
              <a:buFont typeface="Arial"/>
              <a:buChar char="•"/>
            </a:pPr>
            <a:r>
              <a:rPr lang="en-IN" sz="2400">
                <a:solidFill>
                  <a:srgbClr val="0E101A"/>
                </a:solidFill>
                <a:latin typeface="Microsoft Sans Serif"/>
                <a:ea typeface="Microsoft Sans Serif"/>
                <a:cs typeface="Times New Roman"/>
              </a:rPr>
              <a:t>It is a multiclass dataset. </a:t>
            </a:r>
            <a:r>
              <a:rPr lang="en-IN" sz="2400">
                <a:solidFill>
                  <a:srgbClr val="0D0D0D"/>
                </a:solidFill>
                <a:latin typeface="Microsoft Sans Serif"/>
                <a:ea typeface="+mn-lt"/>
                <a:cs typeface="+mn-lt"/>
              </a:rPr>
              <a:t>In other words, each data point in our dataset can be assigned to one of several categories or classes.</a:t>
            </a:r>
            <a:endParaRPr lang="en-IN" sz="2400">
              <a:solidFill>
                <a:srgbClr val="0E101A"/>
              </a:solidFill>
              <a:latin typeface="Microsoft Sans Serif"/>
              <a:ea typeface="+mn-lt"/>
              <a:cs typeface="+mn-lt"/>
            </a:endParaRPr>
          </a:p>
          <a:p>
            <a:endParaRPr lang="en-GB" sz="4800" b="1">
              <a:solidFill>
                <a:srgbClr val="1C53A3"/>
              </a:solidFill>
              <a:latin typeface="Microsoft Sans Serif"/>
              <a:ea typeface="Microsoft Sans Serif"/>
              <a:cs typeface="Segoe UI"/>
            </a:endParaRPr>
          </a:p>
          <a:p>
            <a:endParaRPr lang="en-GB" sz="4050">
              <a:solidFill>
                <a:srgbClr val="000000"/>
              </a:solidFill>
              <a:latin typeface="Aptos" panose="020B0004020202020204"/>
              <a:ea typeface="Microsoft Sans Serif"/>
              <a:cs typeface="Arial"/>
            </a:endParaRPr>
          </a:p>
        </p:txBody>
      </p:sp>
      <p:pic>
        <p:nvPicPr>
          <p:cNvPr id="3" name="Picture 2" descr="A collage of hands with letters and numbers&#10;&#10;Description automatically generated">
            <a:extLst>
              <a:ext uri="{FF2B5EF4-FFF2-40B4-BE49-F238E27FC236}">
                <a16:creationId xmlns:a16="http://schemas.microsoft.com/office/drawing/2014/main" id="{DBD024AF-050C-9564-3F75-59E0DE394B23}"/>
              </a:ext>
            </a:extLst>
          </p:cNvPr>
          <p:cNvPicPr>
            <a:picLocks noChangeAspect="1"/>
          </p:cNvPicPr>
          <p:nvPr/>
        </p:nvPicPr>
        <p:blipFill>
          <a:blip r:embed="rId2"/>
          <a:stretch>
            <a:fillRect/>
          </a:stretch>
        </p:blipFill>
        <p:spPr>
          <a:xfrm>
            <a:off x="3198302" y="4604047"/>
            <a:ext cx="11871842" cy="4351310"/>
          </a:xfrm>
          <a:prstGeom prst="rect">
            <a:avLst/>
          </a:prstGeom>
        </p:spPr>
      </p:pic>
      <p:sp>
        <p:nvSpPr>
          <p:cNvPr id="4" name="TextBox 3">
            <a:extLst>
              <a:ext uri="{FF2B5EF4-FFF2-40B4-BE49-F238E27FC236}">
                <a16:creationId xmlns:a16="http://schemas.microsoft.com/office/drawing/2014/main" id="{715954A4-0173-AC14-F590-A5290E5A21CE}"/>
              </a:ext>
            </a:extLst>
          </p:cNvPr>
          <p:cNvSpPr txBox="1"/>
          <p:nvPr/>
        </p:nvSpPr>
        <p:spPr>
          <a:xfrm>
            <a:off x="5721761" y="8955167"/>
            <a:ext cx="6825444" cy="56938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GB" sz="2800" i="1">
                <a:latin typeface="Times New Roman"/>
                <a:cs typeface="Times New Roman"/>
              </a:rPr>
              <a:t>Fig : American Sign Language ( ASL )</a:t>
            </a:r>
          </a:p>
        </p:txBody>
      </p:sp>
    </p:spTree>
    <p:extLst>
      <p:ext uri="{BB962C8B-B14F-4D97-AF65-F5344CB8AC3E}">
        <p14:creationId xmlns:p14="http://schemas.microsoft.com/office/powerpoint/2010/main" val="2862056961"/>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1F6C91-68CF-C2E8-B95B-C9AEFED82AB7}"/>
              </a:ext>
            </a:extLst>
          </p:cNvPr>
          <p:cNvSpPr txBox="1"/>
          <p:nvPr/>
        </p:nvSpPr>
        <p:spPr>
          <a:xfrm>
            <a:off x="1011107" y="629377"/>
            <a:ext cx="14956149" cy="759438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algn="ctr"/>
            <a:r>
              <a:rPr lang="en-GB" sz="4200" b="1">
                <a:solidFill>
                  <a:srgbClr val="1C53A3"/>
                </a:solidFill>
                <a:latin typeface="Microsoft Sans Serif"/>
                <a:ea typeface="Microsoft Sans Serif"/>
                <a:cs typeface="Segoe UI"/>
              </a:rPr>
              <a:t>DATASET COLLECTION</a:t>
            </a:r>
            <a:endParaRPr lang="en-US" sz="4200" b="1">
              <a:latin typeface="Microsoft Sans Serif"/>
              <a:ea typeface="Microsoft Sans Serif"/>
              <a:cs typeface="Segoe UI"/>
            </a:endParaRPr>
          </a:p>
          <a:p>
            <a:pPr algn="ctr"/>
            <a:endParaRPr lang="en-GB" sz="4200" b="1">
              <a:solidFill>
                <a:srgbClr val="1C53A3"/>
              </a:solidFill>
              <a:latin typeface="Microsoft Sans Serif"/>
              <a:ea typeface="Microsoft Sans Serif"/>
              <a:cs typeface="Segoe UI"/>
            </a:endParaRPr>
          </a:p>
          <a:p>
            <a:pPr marL="428625" indent="-428625">
              <a:buFont typeface="Arial"/>
              <a:buChar char="•"/>
            </a:pPr>
            <a:r>
              <a:rPr lang="en-IN" sz="2400">
                <a:solidFill>
                  <a:srgbClr val="0E101A"/>
                </a:solidFill>
                <a:latin typeface="Microsoft Sans Serif"/>
                <a:ea typeface="Microsoft Sans Serif"/>
                <a:cs typeface="Times New Roman"/>
              </a:rPr>
              <a:t>We have used the built-in device camera to capture and collect around 300 images of our hands for each class of the data ( for each alphabet ) in different lighting conditions and angles. T</a:t>
            </a:r>
            <a:r>
              <a:rPr lang="en-IN" sz="2400">
                <a:solidFill>
                  <a:srgbClr val="0E101A"/>
                </a:solidFill>
                <a:latin typeface="Microsoft Sans Serif"/>
                <a:ea typeface="Microsoft Sans Serif"/>
                <a:cs typeface="Microsoft Sans Serif"/>
              </a:rPr>
              <a:t>o perform this task w</a:t>
            </a:r>
            <a:r>
              <a:rPr lang="en-IN" sz="2400">
                <a:solidFill>
                  <a:srgbClr val="0E101A"/>
                </a:solidFill>
                <a:latin typeface="Microsoft Sans Serif"/>
                <a:ea typeface="Microsoft Sans Serif"/>
                <a:cs typeface="Times New Roman"/>
              </a:rPr>
              <a:t>e have used the </a:t>
            </a:r>
            <a:r>
              <a:rPr lang="en-IN" sz="2400" b="1">
                <a:solidFill>
                  <a:srgbClr val="0E101A"/>
                </a:solidFill>
                <a:latin typeface="Microsoft Sans Serif"/>
                <a:ea typeface="Microsoft Sans Serif"/>
                <a:cs typeface="Times New Roman"/>
              </a:rPr>
              <a:t>OpenCV </a:t>
            </a:r>
            <a:r>
              <a:rPr lang="en-IN" sz="2400">
                <a:solidFill>
                  <a:srgbClr val="0E101A"/>
                </a:solidFill>
                <a:latin typeface="Microsoft Sans Serif"/>
                <a:ea typeface="Microsoft Sans Serif"/>
                <a:cs typeface="Times New Roman"/>
              </a:rPr>
              <a:t>library in Python.</a:t>
            </a:r>
            <a:endParaRPr lang="en-GB" sz="2400">
              <a:solidFill>
                <a:srgbClr val="0E101A"/>
              </a:solidFill>
              <a:latin typeface="Microsoft Sans Serif"/>
              <a:ea typeface="Microsoft Sans Serif"/>
              <a:cs typeface="Times New Roman"/>
            </a:endParaRPr>
          </a:p>
          <a:p>
            <a:pPr marL="428625" indent="-428625">
              <a:buFont typeface="Arial"/>
              <a:buChar char="•"/>
            </a:pPr>
            <a:endParaRPr lang="en-IN" sz="2400">
              <a:solidFill>
                <a:srgbClr val="0E101A"/>
              </a:solidFill>
              <a:latin typeface="Microsoft Sans Serif"/>
              <a:ea typeface="Microsoft Sans Serif"/>
              <a:cs typeface="Times New Roman"/>
            </a:endParaRPr>
          </a:p>
          <a:p>
            <a:pPr marL="428625" indent="-428625">
              <a:buFont typeface="Arial"/>
              <a:buChar char="•"/>
            </a:pPr>
            <a:r>
              <a:rPr lang="en-IN" sz="2400">
                <a:solidFill>
                  <a:srgbClr val="0D0D0D"/>
                </a:solidFill>
                <a:latin typeface="Microsoft Sans Serif"/>
                <a:ea typeface="Microsoft Sans Serif"/>
                <a:cs typeface="Microsoft Sans Serif"/>
              </a:rPr>
              <a:t>We need to save our dataset by </a:t>
            </a:r>
            <a:r>
              <a:rPr lang="en-IN" sz="2400" b="1">
                <a:solidFill>
                  <a:srgbClr val="0D0D0D"/>
                </a:solidFill>
                <a:latin typeface="Microsoft Sans Serif"/>
                <a:ea typeface="Microsoft Sans Serif"/>
                <a:cs typeface="Microsoft Sans Serif"/>
              </a:rPr>
              <a:t>pickling</a:t>
            </a:r>
            <a:r>
              <a:rPr lang="en-IN" sz="2400">
                <a:solidFill>
                  <a:srgbClr val="0D0D0D"/>
                </a:solidFill>
                <a:latin typeface="Microsoft Sans Serif"/>
                <a:ea typeface="Microsoft Sans Serif"/>
                <a:cs typeface="Microsoft Sans Serif"/>
              </a:rPr>
              <a:t> it. Pickling is a process by which we can store our dataset in the form of a binary file</a:t>
            </a:r>
            <a:endParaRPr lang="en-IN" sz="2400">
              <a:solidFill>
                <a:srgbClr val="0E101A"/>
              </a:solidFill>
              <a:latin typeface="Microsoft Sans Serif"/>
              <a:ea typeface="Microsoft Sans Serif"/>
              <a:cs typeface="Times New Roman"/>
            </a:endParaRPr>
          </a:p>
          <a:p>
            <a:pPr marL="428625" indent="-428625">
              <a:buFont typeface="Arial"/>
              <a:buChar char="•"/>
            </a:pPr>
            <a:endParaRPr lang="en-IN" sz="2400">
              <a:solidFill>
                <a:srgbClr val="0E101A"/>
              </a:solidFill>
              <a:latin typeface="Microsoft Sans Serif"/>
              <a:ea typeface="Microsoft Sans Serif"/>
              <a:cs typeface="Times New Roman"/>
            </a:endParaRPr>
          </a:p>
          <a:p>
            <a:pPr marL="428625" indent="-428625">
              <a:buFont typeface="Arial"/>
              <a:buChar char="•"/>
            </a:pPr>
            <a:r>
              <a:rPr lang="en-IN" sz="2400">
                <a:solidFill>
                  <a:srgbClr val="0D0D0D"/>
                </a:solidFill>
                <a:latin typeface="Microsoft Sans Serif"/>
                <a:ea typeface="+mn-lt"/>
                <a:cs typeface="+mn-lt"/>
              </a:rPr>
              <a:t>It is imperative to optimize the storage and processing resources by cropping the webcam frame to isolate the region of interest, specifically the hands. Failure to do so not only impacts the accuracy of hand detection but also introduces the risk of </a:t>
            </a:r>
            <a:r>
              <a:rPr lang="en-IN" sz="2400" b="1">
                <a:solidFill>
                  <a:srgbClr val="0D0D0D"/>
                </a:solidFill>
                <a:latin typeface="Microsoft Sans Serif"/>
                <a:ea typeface="+mn-lt"/>
                <a:cs typeface="+mn-lt"/>
              </a:rPr>
              <a:t>overfitting</a:t>
            </a:r>
            <a:r>
              <a:rPr lang="en-IN" sz="2400">
                <a:solidFill>
                  <a:srgbClr val="0D0D0D"/>
                </a:solidFill>
                <a:latin typeface="Microsoft Sans Serif"/>
                <a:ea typeface="+mn-lt"/>
                <a:cs typeface="+mn-lt"/>
              </a:rPr>
              <a:t> during model training. </a:t>
            </a:r>
            <a:endParaRPr lang="en-IN" sz="2400">
              <a:solidFill>
                <a:srgbClr val="0E101A"/>
              </a:solidFill>
              <a:latin typeface="Microsoft Sans Serif"/>
              <a:ea typeface="Microsoft Sans Serif"/>
              <a:cs typeface="Times New Roman"/>
            </a:endParaRPr>
          </a:p>
          <a:p>
            <a:pPr marL="428625" indent="-428625">
              <a:buFont typeface="Arial"/>
              <a:buChar char="•"/>
            </a:pPr>
            <a:endParaRPr lang="en-IN" sz="2400">
              <a:solidFill>
                <a:srgbClr val="0D0D0D"/>
              </a:solidFill>
              <a:latin typeface="Aptos"/>
              <a:ea typeface="Microsoft Sans Serif"/>
              <a:cs typeface="Times New Roman"/>
            </a:endParaRPr>
          </a:p>
          <a:p>
            <a:pPr marL="428625" indent="-428625">
              <a:buFont typeface="Arial"/>
              <a:buChar char="•"/>
            </a:pPr>
            <a:endParaRPr lang="en-IN" sz="2400">
              <a:solidFill>
                <a:srgbClr val="0D0D0D"/>
              </a:solidFill>
              <a:latin typeface="Microsoft Sans Serif"/>
              <a:ea typeface="+mn-lt"/>
              <a:cs typeface="+mn-lt"/>
            </a:endParaRPr>
          </a:p>
          <a:p>
            <a:pPr marL="428625" indent="-428625">
              <a:buFont typeface="Arial"/>
              <a:buChar char="•"/>
            </a:pPr>
            <a:endParaRPr lang="en-IN" sz="2400">
              <a:solidFill>
                <a:srgbClr val="0E101A"/>
              </a:solidFill>
              <a:latin typeface="Microsoft Sans Serif"/>
              <a:ea typeface="Microsoft Sans Serif"/>
              <a:cs typeface="Times New Roman"/>
            </a:endParaRPr>
          </a:p>
          <a:p>
            <a:endParaRPr lang="en-GB" sz="4800" b="1">
              <a:solidFill>
                <a:srgbClr val="1C53A3"/>
              </a:solidFill>
              <a:latin typeface="Microsoft Sans Serif"/>
              <a:ea typeface="Microsoft Sans Serif"/>
              <a:cs typeface="Segoe UI"/>
            </a:endParaRPr>
          </a:p>
          <a:p>
            <a:endParaRPr lang="en-GB" sz="4050">
              <a:solidFill>
                <a:srgbClr val="000000"/>
              </a:solidFill>
              <a:latin typeface="Aptos" panose="020B0004020202020204"/>
              <a:ea typeface="Microsoft Sans Serif"/>
              <a:cs typeface="Arial"/>
            </a:endParaRPr>
          </a:p>
        </p:txBody>
      </p:sp>
      <p:pic>
        <p:nvPicPr>
          <p:cNvPr id="3" name="Picture 2" descr="A diagram of a graph&#10;&#10;Description automatically generated">
            <a:extLst>
              <a:ext uri="{FF2B5EF4-FFF2-40B4-BE49-F238E27FC236}">
                <a16:creationId xmlns:a16="http://schemas.microsoft.com/office/drawing/2014/main" id="{B094E09E-E246-AE53-809A-B7F7DCD808F3}"/>
              </a:ext>
            </a:extLst>
          </p:cNvPr>
          <p:cNvPicPr>
            <a:picLocks noChangeAspect="1"/>
          </p:cNvPicPr>
          <p:nvPr/>
        </p:nvPicPr>
        <p:blipFill>
          <a:blip r:embed="rId2"/>
          <a:stretch>
            <a:fillRect/>
          </a:stretch>
        </p:blipFill>
        <p:spPr>
          <a:xfrm>
            <a:off x="4716683" y="5974563"/>
            <a:ext cx="7798445" cy="3213711"/>
          </a:xfrm>
          <a:prstGeom prst="rect">
            <a:avLst/>
          </a:prstGeom>
        </p:spPr>
      </p:pic>
      <p:sp>
        <p:nvSpPr>
          <p:cNvPr id="4" name="TextBox 3">
            <a:extLst>
              <a:ext uri="{FF2B5EF4-FFF2-40B4-BE49-F238E27FC236}">
                <a16:creationId xmlns:a16="http://schemas.microsoft.com/office/drawing/2014/main" id="{DD3E9749-B700-6FCD-798F-A2DF30AEDDA1}"/>
              </a:ext>
            </a:extLst>
          </p:cNvPr>
          <p:cNvSpPr txBox="1"/>
          <p:nvPr/>
        </p:nvSpPr>
        <p:spPr>
          <a:xfrm>
            <a:off x="5843761" y="9171750"/>
            <a:ext cx="8091224" cy="56938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GB" sz="2800" i="1">
                <a:latin typeface="Times New Roman"/>
                <a:cs typeface="Times New Roman"/>
              </a:rPr>
              <a:t>Fig : Under-fitting and Over-fitting</a:t>
            </a:r>
          </a:p>
        </p:txBody>
      </p:sp>
    </p:spTree>
    <p:extLst>
      <p:ext uri="{BB962C8B-B14F-4D97-AF65-F5344CB8AC3E}">
        <p14:creationId xmlns:p14="http://schemas.microsoft.com/office/powerpoint/2010/main" val="3544878556"/>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erson holding up his hand&#10;&#10;Description automatically generated">
            <a:extLst>
              <a:ext uri="{FF2B5EF4-FFF2-40B4-BE49-F238E27FC236}">
                <a16:creationId xmlns:a16="http://schemas.microsoft.com/office/drawing/2014/main" id="{B9295A33-D7AA-2D6F-FF13-EB526E298163}"/>
              </a:ext>
            </a:extLst>
          </p:cNvPr>
          <p:cNvPicPr>
            <a:picLocks noChangeAspect="1"/>
          </p:cNvPicPr>
          <p:nvPr/>
        </p:nvPicPr>
        <p:blipFill>
          <a:blip r:embed="rId2"/>
          <a:stretch>
            <a:fillRect/>
          </a:stretch>
        </p:blipFill>
        <p:spPr>
          <a:xfrm>
            <a:off x="789229" y="618089"/>
            <a:ext cx="4670771" cy="3484907"/>
          </a:xfrm>
          <a:prstGeom prst="rect">
            <a:avLst/>
          </a:prstGeom>
        </p:spPr>
      </p:pic>
      <p:pic>
        <p:nvPicPr>
          <p:cNvPr id="3" name="Picture 2" descr="A screenshot of a computer screen&#10;&#10;Description automatically generated">
            <a:extLst>
              <a:ext uri="{FF2B5EF4-FFF2-40B4-BE49-F238E27FC236}">
                <a16:creationId xmlns:a16="http://schemas.microsoft.com/office/drawing/2014/main" id="{2D291883-BF39-5D83-27AD-3E459FEA7E7F}"/>
              </a:ext>
            </a:extLst>
          </p:cNvPr>
          <p:cNvPicPr>
            <a:picLocks noChangeAspect="1"/>
          </p:cNvPicPr>
          <p:nvPr/>
        </p:nvPicPr>
        <p:blipFill>
          <a:blip r:embed="rId3"/>
          <a:stretch>
            <a:fillRect/>
          </a:stretch>
        </p:blipFill>
        <p:spPr>
          <a:xfrm>
            <a:off x="9106727" y="622294"/>
            <a:ext cx="6584673" cy="3476501"/>
          </a:xfrm>
          <a:prstGeom prst="rect">
            <a:avLst/>
          </a:prstGeom>
        </p:spPr>
      </p:pic>
      <p:pic>
        <p:nvPicPr>
          <p:cNvPr id="5" name="Picture 4" descr="A screenshot of a computer screen&#10;&#10;Description automatically generated">
            <a:extLst>
              <a:ext uri="{FF2B5EF4-FFF2-40B4-BE49-F238E27FC236}">
                <a16:creationId xmlns:a16="http://schemas.microsoft.com/office/drawing/2014/main" id="{3DC1F3A4-6E89-9229-8CEC-7A271673D1C7}"/>
              </a:ext>
            </a:extLst>
          </p:cNvPr>
          <p:cNvPicPr>
            <a:picLocks noChangeAspect="1"/>
          </p:cNvPicPr>
          <p:nvPr/>
        </p:nvPicPr>
        <p:blipFill>
          <a:blip r:embed="rId4"/>
          <a:stretch>
            <a:fillRect/>
          </a:stretch>
        </p:blipFill>
        <p:spPr>
          <a:xfrm>
            <a:off x="8684315" y="5406771"/>
            <a:ext cx="9144000" cy="2778219"/>
          </a:xfrm>
          <a:prstGeom prst="rect">
            <a:avLst/>
          </a:prstGeom>
        </p:spPr>
      </p:pic>
      <p:pic>
        <p:nvPicPr>
          <p:cNvPr id="6" name="Picture 5" descr="A screenshot of a computer screen&#10;&#10;Description automatically generated">
            <a:extLst>
              <a:ext uri="{FF2B5EF4-FFF2-40B4-BE49-F238E27FC236}">
                <a16:creationId xmlns:a16="http://schemas.microsoft.com/office/drawing/2014/main" id="{3AC59A74-24D3-4CA9-4679-14194C450201}"/>
              </a:ext>
            </a:extLst>
          </p:cNvPr>
          <p:cNvPicPr>
            <a:picLocks noChangeAspect="1"/>
          </p:cNvPicPr>
          <p:nvPr/>
        </p:nvPicPr>
        <p:blipFill>
          <a:blip r:embed="rId5"/>
          <a:stretch>
            <a:fillRect/>
          </a:stretch>
        </p:blipFill>
        <p:spPr>
          <a:xfrm>
            <a:off x="795130" y="5403974"/>
            <a:ext cx="7603436" cy="2758970"/>
          </a:xfrm>
          <a:prstGeom prst="rect">
            <a:avLst/>
          </a:prstGeom>
        </p:spPr>
      </p:pic>
      <p:sp>
        <p:nvSpPr>
          <p:cNvPr id="7" name="TextBox 6">
            <a:extLst>
              <a:ext uri="{FF2B5EF4-FFF2-40B4-BE49-F238E27FC236}">
                <a16:creationId xmlns:a16="http://schemas.microsoft.com/office/drawing/2014/main" id="{C8AE16E9-8D65-17CC-72A8-B0580D4599EB}"/>
              </a:ext>
            </a:extLst>
          </p:cNvPr>
          <p:cNvSpPr txBox="1"/>
          <p:nvPr/>
        </p:nvSpPr>
        <p:spPr>
          <a:xfrm>
            <a:off x="2477327" y="8701709"/>
            <a:ext cx="12413973" cy="1000274"/>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GB" sz="2800" i="1">
                <a:latin typeface="Times New Roman"/>
                <a:cs typeface="Times New Roman"/>
              </a:rPr>
              <a:t>Fig : How webcam frame while collecting images impacted testing accuracy and solved the over-fitting problem</a:t>
            </a:r>
            <a:endParaRPr lang="en-GB" sz="2800"/>
          </a:p>
        </p:txBody>
      </p:sp>
      <p:sp>
        <p:nvSpPr>
          <p:cNvPr id="8" name="TextBox 7">
            <a:extLst>
              <a:ext uri="{FF2B5EF4-FFF2-40B4-BE49-F238E27FC236}">
                <a16:creationId xmlns:a16="http://schemas.microsoft.com/office/drawing/2014/main" id="{0B186D82-2160-CF2E-CCF8-3533BA5BD686}"/>
              </a:ext>
            </a:extLst>
          </p:cNvPr>
          <p:cNvSpPr txBox="1"/>
          <p:nvPr/>
        </p:nvSpPr>
        <p:spPr>
          <a:xfrm>
            <a:off x="800100" y="4440306"/>
            <a:ext cx="7208352" cy="56938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marL="514350" indent="-514350">
              <a:buAutoNum type="romanLcPeriod"/>
            </a:pPr>
            <a:r>
              <a:rPr lang="en-GB" sz="2800" i="1">
                <a:latin typeface="Times New Roman"/>
              </a:rPr>
              <a:t>Using entire webcam frame for dataset</a:t>
            </a:r>
            <a:endParaRPr lang="en-GB" sz="2800"/>
          </a:p>
        </p:txBody>
      </p:sp>
      <p:sp>
        <p:nvSpPr>
          <p:cNvPr id="9" name="TextBox 8">
            <a:extLst>
              <a:ext uri="{FF2B5EF4-FFF2-40B4-BE49-F238E27FC236}">
                <a16:creationId xmlns:a16="http://schemas.microsoft.com/office/drawing/2014/main" id="{82BD713A-B1F0-B760-3A73-9B9CD775BF6B}"/>
              </a:ext>
            </a:extLst>
          </p:cNvPr>
          <p:cNvSpPr txBox="1"/>
          <p:nvPr/>
        </p:nvSpPr>
        <p:spPr>
          <a:xfrm>
            <a:off x="9148970" y="4316067"/>
            <a:ext cx="6537462" cy="56938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GB" sz="2800" i="1">
                <a:latin typeface="Times New Roman"/>
                <a:cs typeface="Times New Roman"/>
              </a:rPr>
              <a:t>ii. Using the cropped image of hand</a:t>
            </a:r>
            <a:endParaRPr lang="en-US" sz="2800"/>
          </a:p>
        </p:txBody>
      </p:sp>
    </p:spTree>
    <p:extLst>
      <p:ext uri="{BB962C8B-B14F-4D97-AF65-F5344CB8AC3E}">
        <p14:creationId xmlns:p14="http://schemas.microsoft.com/office/powerpoint/2010/main" val="3148462388"/>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FB5FE5-417C-113A-D66F-C268D4AEA342}"/>
              </a:ext>
            </a:extLst>
          </p:cNvPr>
          <p:cNvSpPr txBox="1"/>
          <p:nvPr/>
        </p:nvSpPr>
        <p:spPr>
          <a:xfrm>
            <a:off x="409076" y="980575"/>
            <a:ext cx="8701833" cy="8725466"/>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algn="ctr"/>
            <a:r>
              <a:rPr lang="en-GB" sz="4200" b="1">
                <a:solidFill>
                  <a:srgbClr val="1C53A3"/>
                </a:solidFill>
                <a:latin typeface="Microsoft Sans Serif"/>
                <a:cs typeface="Segoe UI"/>
              </a:rPr>
              <a:t>HAND LANDMARKS AND DATASET CREATION</a:t>
            </a:r>
            <a:r>
              <a:rPr lang="en-US" sz="4200">
                <a:latin typeface="Microsoft Sans Serif"/>
                <a:cs typeface="Segoe UI"/>
              </a:rPr>
              <a:t>​</a:t>
            </a:r>
          </a:p>
          <a:p>
            <a:pPr algn="ctr"/>
            <a:r>
              <a:rPr lang="en-GB" sz="4200">
                <a:latin typeface="Microsoft Sans Serif"/>
                <a:cs typeface="Segoe UI"/>
              </a:rPr>
              <a:t>​</a:t>
            </a:r>
            <a:endParaRPr lang="en-GB" sz="4200">
              <a:latin typeface="Microsoft Sans Serif"/>
              <a:ea typeface="Microsoft Sans Serif"/>
              <a:cs typeface="Segoe UI"/>
            </a:endParaRPr>
          </a:p>
          <a:p>
            <a:pPr marL="428625" indent="-428625">
              <a:buFont typeface="Arial"/>
              <a:buChar char="•"/>
            </a:pPr>
            <a:r>
              <a:rPr lang="en-GB" sz="2400">
                <a:latin typeface="Microsoft Sans Serif"/>
                <a:cs typeface="Arial"/>
              </a:rPr>
              <a:t>Hand</a:t>
            </a:r>
            <a:r>
              <a:rPr lang="en-GB" sz="2400">
                <a:latin typeface="Microsoft Sans Serif"/>
                <a:ea typeface="+mn-lt"/>
                <a:cs typeface="+mn-lt"/>
              </a:rPr>
              <a:t> Landmarks indicate the key points of hands such as fingertips, knuckles, finger joints, wrist points, etc. We require the Media Pipe library, specifically the media pipe hands machine learning model for detecting and processing the hand landmarks in our images.</a:t>
            </a:r>
          </a:p>
          <a:p>
            <a:pPr marL="428625" indent="-428625">
              <a:buFont typeface="Arial"/>
              <a:buChar char="•"/>
            </a:pPr>
            <a:endParaRPr lang="en-GB" sz="2400">
              <a:solidFill>
                <a:srgbClr val="000000"/>
              </a:solidFill>
              <a:latin typeface="Microsoft Sans Serif"/>
              <a:ea typeface="+mn-lt"/>
              <a:cs typeface="+mn-lt"/>
            </a:endParaRPr>
          </a:p>
          <a:p>
            <a:pPr marL="428625" indent="-428625">
              <a:buFont typeface="Arial"/>
              <a:buChar char="•"/>
            </a:pPr>
            <a:r>
              <a:rPr lang="en-GB" sz="2400">
                <a:solidFill>
                  <a:srgbClr val="000000"/>
                </a:solidFill>
                <a:latin typeface="Microsoft Sans Serif"/>
                <a:ea typeface="+mn-lt"/>
                <a:cs typeface="+mn-lt"/>
              </a:rPr>
              <a:t>We iterate through all the directories of images and for each image we process and store the hand landmarks. The media pipe hand landmarks model works best with RGB images. So after reading the images using </a:t>
            </a:r>
            <a:r>
              <a:rPr lang="en-GB" sz="2400" err="1">
                <a:solidFill>
                  <a:srgbClr val="000000"/>
                </a:solidFill>
                <a:latin typeface="Microsoft Sans Serif"/>
                <a:ea typeface="+mn-lt"/>
                <a:cs typeface="+mn-lt"/>
              </a:rPr>
              <a:t>opencv</a:t>
            </a:r>
            <a:r>
              <a:rPr lang="en-GB" sz="2400">
                <a:solidFill>
                  <a:srgbClr val="000000"/>
                </a:solidFill>
                <a:latin typeface="Microsoft Sans Serif"/>
                <a:ea typeface="+mn-lt"/>
                <a:cs typeface="+mn-lt"/>
              </a:rPr>
              <a:t>, we need to convert it from BGR to RGB format.</a:t>
            </a:r>
          </a:p>
          <a:p>
            <a:pPr marL="428625" indent="-428625">
              <a:buFont typeface="Arial"/>
              <a:buChar char="•"/>
            </a:pPr>
            <a:endParaRPr lang="en-GB" sz="2400">
              <a:solidFill>
                <a:srgbClr val="000000"/>
              </a:solidFill>
              <a:latin typeface="Microsoft Sans Serif"/>
              <a:ea typeface="+mn-lt"/>
              <a:cs typeface="+mn-lt"/>
            </a:endParaRPr>
          </a:p>
          <a:p>
            <a:pPr marL="428625" indent="-428625">
              <a:buFont typeface="Arial"/>
              <a:buChar char="•"/>
            </a:pPr>
            <a:r>
              <a:rPr lang="en-GB" sz="2400">
                <a:solidFill>
                  <a:srgbClr val="000000"/>
                </a:solidFill>
                <a:latin typeface="Microsoft Sans Serif"/>
                <a:ea typeface="+mn-lt"/>
                <a:cs typeface="+mn-lt"/>
              </a:rPr>
              <a:t>we extract the x and y coordinates of the 21 processed hand landmarks of each image and store them in an auxiliary array. Finally, we store all the auxiliary arrays into one big data array. The subdirectory names make up the respective class labels. makes up our dataset. The data array and the class labels together form our dataset. </a:t>
            </a:r>
            <a:endParaRPr lang="en-GB" sz="2400">
              <a:solidFill>
                <a:srgbClr val="000000"/>
              </a:solidFill>
              <a:latin typeface="Aptos"/>
              <a:ea typeface="Microsoft Sans Serif"/>
              <a:cs typeface="Arial"/>
            </a:endParaRPr>
          </a:p>
        </p:txBody>
      </p:sp>
      <p:pic>
        <p:nvPicPr>
          <p:cNvPr id="3" name="Picture 2">
            <a:extLst>
              <a:ext uri="{FF2B5EF4-FFF2-40B4-BE49-F238E27FC236}">
                <a16:creationId xmlns:a16="http://schemas.microsoft.com/office/drawing/2014/main" id="{18F29D7A-E96E-51CF-C172-AC9CCD28C6F2}"/>
              </a:ext>
            </a:extLst>
          </p:cNvPr>
          <p:cNvPicPr>
            <a:picLocks noChangeAspect="1"/>
          </p:cNvPicPr>
          <p:nvPr/>
        </p:nvPicPr>
        <p:blipFill>
          <a:blip r:embed="rId2"/>
          <a:stretch>
            <a:fillRect/>
          </a:stretch>
        </p:blipFill>
        <p:spPr>
          <a:xfrm>
            <a:off x="9143999" y="1174299"/>
            <a:ext cx="7940844" cy="2779863"/>
          </a:xfrm>
          <a:prstGeom prst="rect">
            <a:avLst/>
          </a:prstGeom>
        </p:spPr>
      </p:pic>
      <p:pic>
        <p:nvPicPr>
          <p:cNvPr id="4" name="Picture 3" descr="A collage of hands with points and lines&#10;&#10;Description automatically generated">
            <a:extLst>
              <a:ext uri="{FF2B5EF4-FFF2-40B4-BE49-F238E27FC236}">
                <a16:creationId xmlns:a16="http://schemas.microsoft.com/office/drawing/2014/main" id="{456984FB-E4C1-6E87-B98F-B5BAE47D2546}"/>
              </a:ext>
            </a:extLst>
          </p:cNvPr>
          <p:cNvPicPr>
            <a:picLocks noChangeAspect="1"/>
          </p:cNvPicPr>
          <p:nvPr/>
        </p:nvPicPr>
        <p:blipFill>
          <a:blip r:embed="rId3"/>
          <a:stretch>
            <a:fillRect/>
          </a:stretch>
        </p:blipFill>
        <p:spPr>
          <a:xfrm>
            <a:off x="9144001" y="3958820"/>
            <a:ext cx="7940843" cy="4023704"/>
          </a:xfrm>
          <a:prstGeom prst="rect">
            <a:avLst/>
          </a:prstGeom>
        </p:spPr>
      </p:pic>
    </p:spTree>
    <p:extLst>
      <p:ext uri="{BB962C8B-B14F-4D97-AF65-F5344CB8AC3E}">
        <p14:creationId xmlns:p14="http://schemas.microsoft.com/office/powerpoint/2010/main" val="334111983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C53A3"/>
        </a:solidFill>
        <a:effectLst/>
      </p:bgPr>
    </p:bg>
    <p:spTree>
      <p:nvGrpSpPr>
        <p:cNvPr id="1" name=""/>
        <p:cNvGrpSpPr/>
        <p:nvPr/>
      </p:nvGrpSpPr>
      <p:grpSpPr>
        <a:xfrm>
          <a:off x="0" y="0"/>
          <a:ext cx="0" cy="0"/>
          <a:chOff x="0" y="0"/>
          <a:chExt cx="0" cy="0"/>
        </a:xfrm>
      </p:grpSpPr>
      <p:sp>
        <p:nvSpPr>
          <p:cNvPr id="2" name="Freeform 2"/>
          <p:cNvSpPr/>
          <p:nvPr/>
        </p:nvSpPr>
        <p:spPr>
          <a:xfrm rot="7980000" flipH="1">
            <a:off x="-1703734" y="-2022286"/>
            <a:ext cx="7184595" cy="4482667"/>
          </a:xfrm>
          <a:custGeom>
            <a:avLst/>
            <a:gdLst/>
            <a:ahLst/>
            <a:cxnLst/>
            <a:rect l="l" t="t" r="r" b="b"/>
            <a:pathLst>
              <a:path w="11196923" h="9283267">
                <a:moveTo>
                  <a:pt x="0" y="0"/>
                </a:moveTo>
                <a:lnTo>
                  <a:pt x="11196922" y="0"/>
                </a:lnTo>
                <a:lnTo>
                  <a:pt x="11196922" y="9283267"/>
                </a:lnTo>
                <a:lnTo>
                  <a:pt x="0" y="92832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5294454" y="2327198"/>
            <a:ext cx="9321346" cy="7746740"/>
            <a:chOff x="0" y="2311316"/>
            <a:chExt cx="11912647" cy="10175651"/>
          </a:xfrm>
        </p:grpSpPr>
        <p:sp>
          <p:nvSpPr>
            <p:cNvPr id="4" name="TextBox 4"/>
            <p:cNvSpPr txBox="1"/>
            <p:nvPr/>
          </p:nvSpPr>
          <p:spPr>
            <a:xfrm>
              <a:off x="0" y="2311316"/>
              <a:ext cx="11912647" cy="1543671"/>
            </a:xfrm>
            <a:prstGeom prst="rect">
              <a:avLst/>
            </a:prstGeom>
          </p:spPr>
          <p:txBody>
            <a:bodyPr lIns="0" tIns="0" rIns="0" bIns="0" rtlCol="0" anchor="t">
              <a:spAutoFit/>
            </a:bodyPr>
            <a:lstStyle/>
            <a:p>
              <a:pPr>
                <a:lnSpc>
                  <a:spcPts val="9018"/>
                </a:lnSpc>
              </a:pPr>
              <a:r>
                <a:rPr lang="en-US" sz="7600">
                  <a:solidFill>
                    <a:srgbClr val="FFFFFF"/>
                  </a:solidFill>
                  <a:latin typeface="HK Grotesk Bold"/>
                </a:rPr>
                <a:t>INTRODUCTION</a:t>
              </a:r>
            </a:p>
          </p:txBody>
        </p:sp>
        <p:sp>
          <p:nvSpPr>
            <p:cNvPr id="6" name="TextBox 6"/>
            <p:cNvSpPr txBox="1"/>
            <p:nvPr/>
          </p:nvSpPr>
          <p:spPr>
            <a:xfrm>
              <a:off x="0" y="4648925"/>
              <a:ext cx="11727210" cy="7838042"/>
            </a:xfrm>
            <a:prstGeom prst="rect">
              <a:avLst/>
            </a:prstGeom>
          </p:spPr>
          <p:txBody>
            <a:bodyPr wrap="square" lIns="0" tIns="0" rIns="0" bIns="0" rtlCol="0" anchor="t">
              <a:spAutoFit/>
            </a:bodyPr>
            <a:lstStyle/>
            <a:p>
              <a:pPr algn="just"/>
              <a:r>
                <a:rPr lang="en-US" sz="2800" spc="-20">
                  <a:solidFill>
                    <a:srgbClr val="FFFFFF"/>
                  </a:solidFill>
                  <a:latin typeface="Arial"/>
                  <a:ea typeface="+mn-lt"/>
                  <a:cs typeface="+mn-lt"/>
                </a:rPr>
                <a:t>Virtual assistant devices such as Amazon Echo or  Google Home Mini are designed for use in households or workplaces. They can perform a wide range of tasks, such as playing music, providing answers to inquiries, managing to-do lists, and setting timers or alarms. To operate an Echo device the end user must use a set of ”wake words” to trigger the device and then input a spoken command for it to perform the desired task. </a:t>
              </a:r>
              <a:endParaRPr lang="en-US" sz="2800" spc="-20">
                <a:solidFill>
                  <a:srgbClr val="000000"/>
                </a:solidFill>
                <a:latin typeface="Arial"/>
                <a:ea typeface="+mn-lt"/>
                <a:cs typeface="+mn-lt"/>
              </a:endParaRPr>
            </a:p>
            <a:p>
              <a:pPr algn="just"/>
              <a:r>
                <a:rPr lang="en-US" sz="2800" spc="-20">
                  <a:solidFill>
                    <a:srgbClr val="FFFFFF"/>
                  </a:solidFill>
                  <a:latin typeface="Arial"/>
                  <a:ea typeface="+mn-lt"/>
                  <a:cs typeface="+mn-lt"/>
                </a:rPr>
                <a:t>However digital assistants such as Siri or Amazon’s Alexa are largely ineffective in the Mute community because they heavily rely on auditory input and feedback from the end user. </a:t>
              </a:r>
              <a:endParaRPr lang="en-US" sz="2800" spc="-20">
                <a:latin typeface="Arial"/>
                <a:ea typeface="+mn-lt"/>
                <a:cs typeface="+mn-lt"/>
              </a:endParaRPr>
            </a:p>
            <a:p>
              <a:endParaRPr lang="en-US"/>
            </a:p>
          </p:txBody>
        </p:sp>
      </p:grpSp>
    </p:spTree>
    <p:extLst>
      <p:ext uri="{BB962C8B-B14F-4D97-AF65-F5344CB8AC3E}">
        <p14:creationId xmlns:p14="http://schemas.microsoft.com/office/powerpoint/2010/main" val="2294154574"/>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CEE5D3-28FA-4FBD-31FD-6EDD96399D80}"/>
              </a:ext>
            </a:extLst>
          </p:cNvPr>
          <p:cNvSpPr txBox="1"/>
          <p:nvPr/>
        </p:nvSpPr>
        <p:spPr>
          <a:xfrm>
            <a:off x="1676969" y="1166932"/>
            <a:ext cx="14076158" cy="7340471"/>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algn="ctr"/>
            <a:r>
              <a:rPr lang="en-GB" sz="4200" b="1">
                <a:solidFill>
                  <a:srgbClr val="1C53A3"/>
                </a:solidFill>
                <a:latin typeface="Microsoft Sans Serif"/>
                <a:ea typeface="Microsoft Sans Serif"/>
                <a:cs typeface="Microsoft Sans Serif"/>
              </a:rPr>
              <a:t>MULTICLASS</a:t>
            </a:r>
            <a:r>
              <a:rPr lang="en-GB" sz="4200" b="1">
                <a:solidFill>
                  <a:srgbClr val="1C53A3"/>
                </a:solidFill>
                <a:latin typeface="Microsoft Sans Serif"/>
                <a:ea typeface="+mn-lt"/>
                <a:cs typeface="+mn-lt"/>
              </a:rPr>
              <a:t> CLASSIFICATION </a:t>
            </a:r>
            <a:endParaRPr lang="en-US" sz="4050"/>
          </a:p>
          <a:p>
            <a:endParaRPr lang="en-GB" sz="4200" b="1">
              <a:solidFill>
                <a:srgbClr val="1C53A3"/>
              </a:solidFill>
              <a:latin typeface="Microsoft Sans Serif"/>
              <a:ea typeface="+mn-lt"/>
              <a:cs typeface="+mn-lt"/>
            </a:endParaRPr>
          </a:p>
          <a:p>
            <a:pPr marL="428625" indent="-428625">
              <a:buFont typeface="Arial"/>
              <a:buChar char="•"/>
            </a:pPr>
            <a:r>
              <a:rPr lang="en-GB" sz="2400">
                <a:latin typeface="Microsoft Sans Serif"/>
                <a:ea typeface="+mn-lt"/>
                <a:cs typeface="+mn-lt"/>
              </a:rPr>
              <a:t>Our objective is to predict and assign each hand sign to one of the 26 classes without overlapping. We needed a suitable classifier to learn from our data and make highly accurate prediction.</a:t>
            </a:r>
          </a:p>
          <a:p>
            <a:pPr marL="428625" indent="-428625">
              <a:buFont typeface="Arial"/>
              <a:buChar char="•"/>
            </a:pPr>
            <a:endParaRPr lang="en-GB" sz="2400">
              <a:latin typeface="Microsoft Sans Serif"/>
              <a:ea typeface="+mn-lt"/>
              <a:cs typeface="+mn-lt"/>
            </a:endParaRPr>
          </a:p>
          <a:p>
            <a:pPr marL="428625" indent="-428625">
              <a:buFont typeface="Arial"/>
              <a:buChar char="•"/>
            </a:pPr>
            <a:r>
              <a:rPr lang="en-GB" sz="2400">
                <a:latin typeface="Microsoft Sans Serif"/>
                <a:ea typeface="+mn-lt"/>
                <a:cs typeface="+mn-lt"/>
              </a:rPr>
              <a:t>As there are a lot of classifiers, e</a:t>
            </a:r>
            <a:r>
              <a:rPr lang="en-GB" sz="2400">
                <a:solidFill>
                  <a:srgbClr val="0E101A"/>
                </a:solidFill>
                <a:latin typeface="Microsoft Sans Serif"/>
                <a:ea typeface="+mn-lt"/>
                <a:cs typeface="Times New Roman"/>
              </a:rPr>
              <a:t>ach classifier has its restrictions but there is no such rule that implies a particular classifier is suitable for a particular dataset. </a:t>
            </a:r>
            <a:endParaRPr lang="en-IN" sz="2400">
              <a:solidFill>
                <a:srgbClr val="0E101A"/>
              </a:solidFill>
              <a:latin typeface="Microsoft Sans Serif"/>
              <a:ea typeface="Microsoft Sans Serif"/>
              <a:cs typeface="Microsoft Sans Serif"/>
            </a:endParaRPr>
          </a:p>
          <a:p>
            <a:pPr marL="428625" indent="-428625">
              <a:buFont typeface="Arial,Sans-Serif"/>
              <a:buChar char="•"/>
            </a:pPr>
            <a:endParaRPr lang="en-IN" sz="2400">
              <a:solidFill>
                <a:srgbClr val="0E101A"/>
              </a:solidFill>
              <a:latin typeface="Microsoft Sans Serif"/>
              <a:ea typeface="Microsoft Sans Serif"/>
              <a:cs typeface="Times New Roman"/>
            </a:endParaRPr>
          </a:p>
          <a:p>
            <a:pPr marL="428625" indent="-428625">
              <a:buFont typeface="Arial,Sans-Serif"/>
              <a:buChar char="•"/>
            </a:pPr>
            <a:r>
              <a:rPr lang="en-GB" sz="2400">
                <a:solidFill>
                  <a:srgbClr val="040C28"/>
                </a:solidFill>
                <a:latin typeface="Microsoft Sans Serif"/>
                <a:ea typeface="Microsoft Sans Serif"/>
                <a:cs typeface="Microsoft Sans Serif"/>
              </a:rPr>
              <a:t>But we needed classifiers more specific to our requirements, a classifier that can perform </a:t>
            </a:r>
            <a:r>
              <a:rPr lang="en-GB" sz="2400" b="1">
                <a:solidFill>
                  <a:srgbClr val="040C28"/>
                </a:solidFill>
                <a:latin typeface="Microsoft Sans Serif"/>
                <a:ea typeface="Microsoft Sans Serif"/>
                <a:cs typeface="Microsoft Sans Serif"/>
              </a:rPr>
              <a:t>multiclass</a:t>
            </a:r>
            <a:r>
              <a:rPr lang="en-GB" sz="2400">
                <a:solidFill>
                  <a:srgbClr val="040C28"/>
                </a:solidFill>
                <a:latin typeface="Microsoft Sans Serif"/>
                <a:ea typeface="Microsoft Sans Serif"/>
                <a:cs typeface="Microsoft Sans Serif"/>
              </a:rPr>
              <a:t> and </a:t>
            </a:r>
            <a:r>
              <a:rPr lang="en-GB" sz="2400" b="1">
                <a:solidFill>
                  <a:srgbClr val="040C28"/>
                </a:solidFill>
                <a:latin typeface="Microsoft Sans Serif"/>
                <a:ea typeface="Microsoft Sans Serif"/>
                <a:cs typeface="Microsoft Sans Serif"/>
              </a:rPr>
              <a:t>image classification</a:t>
            </a:r>
            <a:r>
              <a:rPr lang="en-GB" sz="2400">
                <a:solidFill>
                  <a:srgbClr val="040C28"/>
                </a:solidFill>
                <a:latin typeface="Microsoft Sans Serif"/>
                <a:ea typeface="Microsoft Sans Serif"/>
                <a:cs typeface="Microsoft Sans Serif"/>
              </a:rPr>
              <a:t>.</a:t>
            </a:r>
          </a:p>
          <a:p>
            <a:pPr marL="428625" indent="-428625">
              <a:buFont typeface="Arial,Sans-Serif"/>
              <a:buChar char="•"/>
            </a:pPr>
            <a:endParaRPr lang="en-GB" sz="2400">
              <a:solidFill>
                <a:srgbClr val="040C28"/>
              </a:solidFill>
              <a:latin typeface="Microsoft Sans Serif"/>
              <a:ea typeface="Microsoft Sans Serif"/>
              <a:cs typeface="Microsoft Sans Serif"/>
            </a:endParaRPr>
          </a:p>
          <a:p>
            <a:pPr marL="428625" indent="-428625">
              <a:buFont typeface="Arial"/>
              <a:buChar char="•"/>
            </a:pPr>
            <a:r>
              <a:rPr lang="en-GB" sz="2400">
                <a:solidFill>
                  <a:srgbClr val="0E101A"/>
                </a:solidFill>
                <a:latin typeface="Microsoft Sans Serif"/>
                <a:ea typeface="+mn-lt"/>
                <a:cs typeface="Times New Roman"/>
              </a:rPr>
              <a:t>Therefore to determine which classifier is best suited for the task, we apply various classifiers to our dataset and calculate the various performance metrics. </a:t>
            </a:r>
            <a:r>
              <a:rPr lang="en-IN" sz="2400">
                <a:solidFill>
                  <a:srgbClr val="0E101A"/>
                </a:solidFill>
                <a:latin typeface="Microsoft Sans Serif"/>
                <a:ea typeface="Microsoft Sans Serif"/>
                <a:cs typeface="Microsoft Sans Serif"/>
              </a:rPr>
              <a:t>The classifier with the best performance metric is then chosen.</a:t>
            </a:r>
            <a:endParaRPr lang="en-GB" sz="2400">
              <a:solidFill>
                <a:srgbClr val="040C28"/>
              </a:solidFill>
              <a:latin typeface="Microsoft Sans Serif"/>
              <a:ea typeface="+mn-lt"/>
              <a:cs typeface="+mn-lt"/>
            </a:endParaRPr>
          </a:p>
          <a:p>
            <a:pPr marL="428625" indent="-428625">
              <a:buFont typeface="Arial"/>
              <a:buChar char="•"/>
            </a:pPr>
            <a:endParaRPr lang="en-IN" sz="2400">
              <a:solidFill>
                <a:srgbClr val="0E101A"/>
              </a:solidFill>
              <a:latin typeface="Microsoft Sans Serif"/>
              <a:ea typeface="Microsoft Sans Serif"/>
              <a:cs typeface="Microsoft Sans Serif"/>
            </a:endParaRPr>
          </a:p>
          <a:p>
            <a:pPr marL="428625" indent="-428625">
              <a:buFont typeface="Arial"/>
              <a:buChar char="•"/>
            </a:pPr>
            <a:r>
              <a:rPr lang="en-IN" sz="2400">
                <a:solidFill>
                  <a:srgbClr val="0E101A"/>
                </a:solidFill>
                <a:latin typeface="Microsoft Sans Serif"/>
                <a:ea typeface="Microsoft Sans Serif"/>
                <a:cs typeface="Microsoft Sans Serif"/>
              </a:rPr>
              <a:t>Classifiers taken into consideration where </a:t>
            </a:r>
            <a:r>
              <a:rPr lang="en-IN" sz="2400" b="1">
                <a:solidFill>
                  <a:srgbClr val="0E101A"/>
                </a:solidFill>
                <a:latin typeface="Microsoft Sans Serif"/>
                <a:ea typeface="Microsoft Sans Serif"/>
                <a:cs typeface="Microsoft Sans Serif"/>
              </a:rPr>
              <a:t>Random Forest Classifiers</a:t>
            </a:r>
            <a:r>
              <a:rPr lang="en-IN" sz="2400">
                <a:solidFill>
                  <a:srgbClr val="0E101A"/>
                </a:solidFill>
                <a:latin typeface="Microsoft Sans Serif"/>
                <a:ea typeface="Microsoft Sans Serif"/>
                <a:cs typeface="Microsoft Sans Serif"/>
              </a:rPr>
              <a:t>, </a:t>
            </a:r>
            <a:r>
              <a:rPr lang="en-IN" sz="2400" b="1">
                <a:solidFill>
                  <a:srgbClr val="0E101A"/>
                </a:solidFill>
                <a:latin typeface="Microsoft Sans Serif"/>
                <a:ea typeface="Microsoft Sans Serif"/>
                <a:cs typeface="Microsoft Sans Serif"/>
              </a:rPr>
              <a:t>K Nearest Neighbors (KNN) </a:t>
            </a:r>
            <a:r>
              <a:rPr lang="en-IN" sz="2400">
                <a:solidFill>
                  <a:srgbClr val="0E101A"/>
                </a:solidFill>
                <a:latin typeface="Microsoft Sans Serif"/>
                <a:ea typeface="Microsoft Sans Serif"/>
                <a:cs typeface="Microsoft Sans Serif"/>
              </a:rPr>
              <a:t>and </a:t>
            </a:r>
            <a:r>
              <a:rPr lang="en-IN" sz="2400" b="1">
                <a:solidFill>
                  <a:srgbClr val="0E101A"/>
                </a:solidFill>
                <a:latin typeface="Microsoft Sans Serif"/>
                <a:ea typeface="Microsoft Sans Serif"/>
                <a:cs typeface="Microsoft Sans Serif"/>
              </a:rPr>
              <a:t>Decision Trees</a:t>
            </a:r>
            <a:r>
              <a:rPr lang="en-IN" sz="2400">
                <a:solidFill>
                  <a:srgbClr val="0E101A"/>
                </a:solidFill>
                <a:latin typeface="Microsoft Sans Serif"/>
                <a:ea typeface="Microsoft Sans Serif"/>
                <a:cs typeface="Microsoft Sans Serif"/>
              </a:rPr>
              <a:t>.</a:t>
            </a:r>
          </a:p>
          <a:p>
            <a:pPr marL="428625" indent="-428625">
              <a:buFont typeface="Arial"/>
              <a:buChar char="•"/>
            </a:pPr>
            <a:endParaRPr lang="en-GB" sz="2400">
              <a:solidFill>
                <a:srgbClr val="040C28"/>
              </a:solidFill>
              <a:latin typeface="Microsoft Sans Serif"/>
              <a:ea typeface="+mn-lt"/>
              <a:cs typeface="+mn-lt"/>
            </a:endParaRPr>
          </a:p>
        </p:txBody>
      </p:sp>
    </p:spTree>
    <p:extLst>
      <p:ext uri="{BB962C8B-B14F-4D97-AF65-F5344CB8AC3E}">
        <p14:creationId xmlns:p14="http://schemas.microsoft.com/office/powerpoint/2010/main" val="1589743329"/>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DCDE16-72A7-50AF-4BAD-DEF0ABBDF489}"/>
              </a:ext>
            </a:extLst>
          </p:cNvPr>
          <p:cNvSpPr txBox="1"/>
          <p:nvPr/>
        </p:nvSpPr>
        <p:spPr>
          <a:xfrm>
            <a:off x="394037" y="409073"/>
            <a:ext cx="9483894" cy="8725466"/>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algn="ctr"/>
            <a:r>
              <a:rPr lang="en-GB" sz="4200" b="1">
                <a:solidFill>
                  <a:srgbClr val="1C53A3"/>
                </a:solidFill>
                <a:latin typeface="Microsoft Sans Serif"/>
                <a:cs typeface="Segoe UI"/>
              </a:rPr>
              <a:t>CLASSIFIER</a:t>
            </a:r>
            <a:r>
              <a:rPr lang="en-GB" sz="4200" b="1">
                <a:solidFill>
                  <a:srgbClr val="1C53A3"/>
                </a:solidFill>
                <a:latin typeface="Microsoft Sans Serif"/>
                <a:ea typeface="+mn-lt"/>
                <a:cs typeface="+mn-lt"/>
              </a:rPr>
              <a:t> PERFORMANCE METRICS</a:t>
            </a:r>
            <a:endParaRPr lang="en-US" sz="4200" b="1">
              <a:latin typeface="Microsoft Sans Serif"/>
              <a:ea typeface="Microsoft Sans Serif"/>
              <a:cs typeface="Segoe UI"/>
            </a:endParaRPr>
          </a:p>
          <a:p>
            <a:pPr algn="ctr"/>
            <a:r>
              <a:rPr lang="en-GB" sz="4200">
                <a:latin typeface="Microsoft Sans Serif"/>
                <a:cs typeface="Segoe UI"/>
              </a:rPr>
              <a:t>​</a:t>
            </a:r>
            <a:endParaRPr lang="en-GB" sz="4200">
              <a:latin typeface="Microsoft Sans Serif"/>
              <a:ea typeface="Microsoft Sans Serif"/>
              <a:cs typeface="Segoe UI"/>
            </a:endParaRPr>
          </a:p>
          <a:p>
            <a:r>
              <a:rPr lang="en-GB" sz="2400">
                <a:latin typeface="Microsoft Sans Serif"/>
                <a:ea typeface="+mn-lt"/>
                <a:cs typeface="+mn-lt"/>
              </a:rPr>
              <a:t>Choosing the suitable classifier performance metric is crucial in evaluating different models and approaches.</a:t>
            </a:r>
            <a:endParaRPr lang="en-GB" sz="4050"/>
          </a:p>
          <a:p>
            <a:endParaRPr lang="en-GB" sz="2400">
              <a:solidFill>
                <a:srgbClr val="000000"/>
              </a:solidFill>
              <a:latin typeface="Aptos"/>
              <a:ea typeface="Microsoft Sans Serif"/>
              <a:cs typeface="Arial"/>
            </a:endParaRPr>
          </a:p>
          <a:p>
            <a:r>
              <a:rPr lang="en-GB" sz="2400">
                <a:solidFill>
                  <a:srgbClr val="000000"/>
                </a:solidFill>
                <a:latin typeface="Microsoft Sans Serif"/>
                <a:ea typeface="+mn-lt"/>
                <a:cs typeface="+mn-lt"/>
              </a:rPr>
              <a:t>Some important metrics: </a:t>
            </a:r>
            <a:endParaRPr lang="en-GB" sz="4050">
              <a:solidFill>
                <a:srgbClr val="000000"/>
              </a:solidFill>
              <a:latin typeface="Microsoft Sans Serif"/>
              <a:ea typeface="+mn-lt"/>
              <a:cs typeface="+mn-lt"/>
            </a:endParaRPr>
          </a:p>
          <a:p>
            <a:pPr marL="514350" indent="-514350">
              <a:buAutoNum type="romanLcPeriod"/>
            </a:pPr>
            <a:r>
              <a:rPr lang="en-GB" sz="2400">
                <a:solidFill>
                  <a:srgbClr val="000000"/>
                </a:solidFill>
                <a:latin typeface="Microsoft Sans Serif"/>
                <a:ea typeface="+mn-lt"/>
                <a:cs typeface="+mn-lt"/>
              </a:rPr>
              <a:t> </a:t>
            </a:r>
            <a:r>
              <a:rPr lang="en-GB" sz="2400" b="1">
                <a:solidFill>
                  <a:srgbClr val="000000"/>
                </a:solidFill>
                <a:latin typeface="Microsoft Sans Serif"/>
                <a:ea typeface="+mn-lt"/>
                <a:cs typeface="+mn-lt"/>
              </a:rPr>
              <a:t>Accuracy/Recognition Rate</a:t>
            </a:r>
            <a:r>
              <a:rPr lang="en-GB" sz="2400">
                <a:solidFill>
                  <a:srgbClr val="000000"/>
                </a:solidFill>
                <a:latin typeface="Microsoft Sans Serif"/>
                <a:ea typeface="+mn-lt"/>
                <a:cs typeface="+mn-lt"/>
              </a:rPr>
              <a:t>- It determines how accurately the model is predicting the outcome. However, it is not a good measure if the data samples are unbalanced. </a:t>
            </a:r>
            <a:endParaRPr lang="en-GB" sz="4050">
              <a:solidFill>
                <a:srgbClr val="000000"/>
              </a:solidFill>
              <a:latin typeface="Microsoft Sans Serif"/>
              <a:ea typeface="+mn-lt"/>
              <a:cs typeface="+mn-lt"/>
            </a:endParaRPr>
          </a:p>
          <a:p>
            <a:pPr marL="514350" indent="-514350">
              <a:buAutoNum type="romanLcPeriod"/>
            </a:pPr>
            <a:r>
              <a:rPr lang="en-GB" sz="2400" b="1">
                <a:solidFill>
                  <a:srgbClr val="000000"/>
                </a:solidFill>
                <a:latin typeface="Microsoft Sans Serif"/>
                <a:ea typeface="+mn-lt"/>
                <a:cs typeface="+mn-lt"/>
              </a:rPr>
              <a:t>Error/Misclassification Rate</a:t>
            </a:r>
            <a:r>
              <a:rPr lang="en-GB" sz="2400">
                <a:solidFill>
                  <a:srgbClr val="000000"/>
                </a:solidFill>
                <a:latin typeface="Microsoft Sans Serif"/>
                <a:ea typeface="+mn-lt"/>
                <a:cs typeface="+mn-lt"/>
              </a:rPr>
              <a:t>- This determines the rate at which the model is incorrectly classifying the data. </a:t>
            </a:r>
            <a:endParaRPr lang="en-GB" sz="4050">
              <a:solidFill>
                <a:srgbClr val="000000"/>
              </a:solidFill>
              <a:latin typeface="Microsoft Sans Serif"/>
              <a:ea typeface="+mn-lt"/>
              <a:cs typeface="+mn-lt"/>
            </a:endParaRPr>
          </a:p>
          <a:p>
            <a:pPr marL="514350" indent="-514350">
              <a:buAutoNum type="romanLcPeriod"/>
            </a:pPr>
            <a:r>
              <a:rPr lang="en-GB" sz="2400" b="1">
                <a:solidFill>
                  <a:srgbClr val="000000"/>
                </a:solidFill>
                <a:latin typeface="Microsoft Sans Serif"/>
                <a:ea typeface="+mn-lt"/>
                <a:cs typeface="+mn-lt"/>
              </a:rPr>
              <a:t>Precision</a:t>
            </a:r>
            <a:r>
              <a:rPr lang="en-GB" sz="2400">
                <a:solidFill>
                  <a:srgbClr val="000000"/>
                </a:solidFill>
                <a:latin typeface="Microsoft Sans Serif"/>
                <a:ea typeface="+mn-lt"/>
                <a:cs typeface="+mn-lt"/>
              </a:rPr>
              <a:t>- It is a measure of exactness. </a:t>
            </a:r>
            <a:endParaRPr lang="en-GB" sz="4050">
              <a:solidFill>
                <a:srgbClr val="000000"/>
              </a:solidFill>
              <a:latin typeface="Microsoft Sans Serif"/>
              <a:ea typeface="+mn-lt"/>
              <a:cs typeface="+mn-lt"/>
            </a:endParaRPr>
          </a:p>
          <a:p>
            <a:pPr marL="514350" indent="-514350">
              <a:buAutoNum type="romanLcPeriod"/>
            </a:pPr>
            <a:r>
              <a:rPr lang="en-GB" sz="2400" b="1">
                <a:solidFill>
                  <a:srgbClr val="000000"/>
                </a:solidFill>
                <a:latin typeface="Microsoft Sans Serif"/>
                <a:ea typeface="+mn-lt"/>
                <a:cs typeface="+mn-lt"/>
              </a:rPr>
              <a:t>Recall</a:t>
            </a:r>
            <a:r>
              <a:rPr lang="en-GB" sz="2400">
                <a:solidFill>
                  <a:srgbClr val="000000"/>
                </a:solidFill>
                <a:latin typeface="Microsoft Sans Serif"/>
                <a:ea typeface="+mn-lt"/>
                <a:cs typeface="+mn-lt"/>
              </a:rPr>
              <a:t>- It is a measure of completeness. </a:t>
            </a:r>
            <a:endParaRPr lang="en-GB" sz="4050">
              <a:solidFill>
                <a:srgbClr val="000000"/>
              </a:solidFill>
              <a:latin typeface="Microsoft Sans Serif"/>
              <a:ea typeface="+mn-lt"/>
              <a:cs typeface="+mn-lt"/>
            </a:endParaRPr>
          </a:p>
          <a:p>
            <a:pPr marL="514350" indent="-514350">
              <a:buAutoNum type="romanLcPeriod"/>
            </a:pPr>
            <a:r>
              <a:rPr lang="en-GB" sz="2400" b="1">
                <a:solidFill>
                  <a:srgbClr val="000000"/>
                </a:solidFill>
                <a:latin typeface="Microsoft Sans Serif"/>
                <a:ea typeface="+mn-lt"/>
                <a:cs typeface="+mn-lt"/>
              </a:rPr>
              <a:t>F1 score</a:t>
            </a:r>
            <a:r>
              <a:rPr lang="en-GB" sz="2400">
                <a:solidFill>
                  <a:srgbClr val="000000"/>
                </a:solidFill>
                <a:latin typeface="Microsoft Sans Serif"/>
                <a:ea typeface="+mn-lt"/>
                <a:cs typeface="+mn-lt"/>
              </a:rPr>
              <a:t>- This metric is the harmonic mean of precision and recall.</a:t>
            </a:r>
          </a:p>
          <a:p>
            <a:pPr marL="514350" indent="-514350">
              <a:buAutoNum type="romanLcPeriod"/>
            </a:pPr>
            <a:endParaRPr lang="en-GB" sz="2400">
              <a:latin typeface="Microsoft Sans Serif"/>
            </a:endParaRPr>
          </a:p>
          <a:p>
            <a:r>
              <a:rPr lang="en-GB" sz="2400">
                <a:latin typeface="Microsoft Sans Serif"/>
                <a:ea typeface="Microsoft Sans Serif"/>
                <a:cs typeface="Microsoft Sans Serif"/>
              </a:rPr>
              <a:t>After comparing </a:t>
            </a:r>
            <a:r>
              <a:rPr lang="en-GB" sz="2400" b="1">
                <a:latin typeface="Microsoft Sans Serif"/>
                <a:ea typeface="Microsoft Sans Serif"/>
                <a:cs typeface="Microsoft Sans Serif"/>
              </a:rPr>
              <a:t>classification report</a:t>
            </a:r>
            <a:r>
              <a:rPr lang="en-GB" sz="2400">
                <a:latin typeface="Microsoft Sans Serif"/>
                <a:ea typeface="Microsoft Sans Serif"/>
                <a:cs typeface="Microsoft Sans Serif"/>
              </a:rPr>
              <a:t> of Random Forest , Decision Tree and K Nearest Neighbor classifiers </a:t>
            </a:r>
            <a:r>
              <a:rPr lang="en-GB" sz="2400" b="1">
                <a:latin typeface="Microsoft Sans Serif"/>
                <a:ea typeface="Microsoft Sans Serif"/>
                <a:cs typeface="Microsoft Sans Serif"/>
              </a:rPr>
              <a:t>Random Forest Classifier</a:t>
            </a:r>
            <a:r>
              <a:rPr lang="en-GB" sz="2400">
                <a:latin typeface="Microsoft Sans Serif"/>
                <a:ea typeface="Microsoft Sans Serif"/>
                <a:cs typeface="Microsoft Sans Serif"/>
              </a:rPr>
              <a:t> was selected as it provided better testing accuracy as compared to K Nearest Neighbors and Decision Tree.</a:t>
            </a:r>
          </a:p>
        </p:txBody>
      </p:sp>
      <p:sp>
        <p:nvSpPr>
          <p:cNvPr id="4" name="TextBox 3">
            <a:extLst>
              <a:ext uri="{FF2B5EF4-FFF2-40B4-BE49-F238E27FC236}">
                <a16:creationId xmlns:a16="http://schemas.microsoft.com/office/drawing/2014/main" id="{5D587D47-1D10-8A11-7E2D-3A90933B23B0}"/>
              </a:ext>
            </a:extLst>
          </p:cNvPr>
          <p:cNvSpPr txBox="1"/>
          <p:nvPr/>
        </p:nvSpPr>
        <p:spPr>
          <a:xfrm>
            <a:off x="10314663" y="8556771"/>
            <a:ext cx="7979945" cy="56938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GB" sz="2800" i="1">
                <a:latin typeface="Times New Roman"/>
                <a:cs typeface="Times New Roman"/>
              </a:rPr>
              <a:t>Fig : Classification Report of Decision Tree</a:t>
            </a:r>
            <a:endParaRPr lang="en-US"/>
          </a:p>
        </p:txBody>
      </p:sp>
      <p:pic>
        <p:nvPicPr>
          <p:cNvPr id="5" name="Picture 4" descr="A screenshot of a computer screen&#10;&#10;Description automatically generated">
            <a:extLst>
              <a:ext uri="{FF2B5EF4-FFF2-40B4-BE49-F238E27FC236}">
                <a16:creationId xmlns:a16="http://schemas.microsoft.com/office/drawing/2014/main" id="{28636E64-488C-C658-449F-3B4225ECA653}"/>
              </a:ext>
            </a:extLst>
          </p:cNvPr>
          <p:cNvPicPr>
            <a:picLocks noChangeAspect="1"/>
          </p:cNvPicPr>
          <p:nvPr/>
        </p:nvPicPr>
        <p:blipFill>
          <a:blip r:embed="rId2"/>
          <a:stretch>
            <a:fillRect/>
          </a:stretch>
        </p:blipFill>
        <p:spPr>
          <a:xfrm>
            <a:off x="10394438" y="408481"/>
            <a:ext cx="7186518" cy="7971019"/>
          </a:xfrm>
          <a:prstGeom prst="rect">
            <a:avLst/>
          </a:prstGeom>
        </p:spPr>
      </p:pic>
    </p:spTree>
    <p:extLst>
      <p:ext uri="{BB962C8B-B14F-4D97-AF65-F5344CB8AC3E}">
        <p14:creationId xmlns:p14="http://schemas.microsoft.com/office/powerpoint/2010/main" val="3679515864"/>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80FC2A7D-FC09-B5DB-6AD8-A80E622A417A}"/>
              </a:ext>
            </a:extLst>
          </p:cNvPr>
          <p:cNvPicPr>
            <a:picLocks noChangeAspect="1"/>
          </p:cNvPicPr>
          <p:nvPr/>
        </p:nvPicPr>
        <p:blipFill>
          <a:blip r:embed="rId2"/>
          <a:stretch>
            <a:fillRect/>
          </a:stretch>
        </p:blipFill>
        <p:spPr>
          <a:xfrm>
            <a:off x="1012870" y="839207"/>
            <a:ext cx="7749920" cy="7194885"/>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86D0C3D1-FE6B-1848-0E16-04A590B09250}"/>
              </a:ext>
            </a:extLst>
          </p:cNvPr>
          <p:cNvPicPr>
            <a:picLocks noChangeAspect="1"/>
          </p:cNvPicPr>
          <p:nvPr/>
        </p:nvPicPr>
        <p:blipFill>
          <a:blip r:embed="rId3"/>
          <a:stretch>
            <a:fillRect/>
          </a:stretch>
        </p:blipFill>
        <p:spPr>
          <a:xfrm>
            <a:off x="9170441" y="839204"/>
            <a:ext cx="7933074" cy="7194884"/>
          </a:xfrm>
          <a:prstGeom prst="rect">
            <a:avLst/>
          </a:prstGeom>
        </p:spPr>
      </p:pic>
      <p:sp>
        <p:nvSpPr>
          <p:cNvPr id="5" name="TextBox 4">
            <a:extLst>
              <a:ext uri="{FF2B5EF4-FFF2-40B4-BE49-F238E27FC236}">
                <a16:creationId xmlns:a16="http://schemas.microsoft.com/office/drawing/2014/main" id="{8D742C02-86E4-9478-9925-432535EDF5DF}"/>
              </a:ext>
            </a:extLst>
          </p:cNvPr>
          <p:cNvSpPr txBox="1"/>
          <p:nvPr/>
        </p:nvSpPr>
        <p:spPr>
          <a:xfrm>
            <a:off x="1010652" y="8274720"/>
            <a:ext cx="6972300" cy="56938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GB" sz="2800" i="1">
                <a:latin typeface="Times New Roman"/>
              </a:rPr>
              <a:t>Fig : Classification Report of Random Forest </a:t>
            </a:r>
            <a:endParaRPr lang="en-US" sz="2800"/>
          </a:p>
        </p:txBody>
      </p:sp>
      <p:sp>
        <p:nvSpPr>
          <p:cNvPr id="6" name="TextBox 5">
            <a:extLst>
              <a:ext uri="{FF2B5EF4-FFF2-40B4-BE49-F238E27FC236}">
                <a16:creationId xmlns:a16="http://schemas.microsoft.com/office/drawing/2014/main" id="{6502C0BE-13F1-C3AE-C23F-191A9D963EF5}"/>
              </a:ext>
            </a:extLst>
          </p:cNvPr>
          <p:cNvSpPr txBox="1"/>
          <p:nvPr/>
        </p:nvSpPr>
        <p:spPr>
          <a:xfrm>
            <a:off x="9522995" y="8274720"/>
            <a:ext cx="7754352" cy="56938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GB" sz="2800" i="1">
                <a:latin typeface="Times New Roman"/>
              </a:rPr>
              <a:t>Fig : Classification Report of KNN</a:t>
            </a:r>
            <a:endParaRPr lang="en-GB" sz="2800"/>
          </a:p>
        </p:txBody>
      </p:sp>
    </p:spTree>
    <p:extLst>
      <p:ext uri="{BB962C8B-B14F-4D97-AF65-F5344CB8AC3E}">
        <p14:creationId xmlns:p14="http://schemas.microsoft.com/office/powerpoint/2010/main" val="2143285517"/>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9AB794-D42A-AA09-2AF8-5FA1498C1D88}"/>
              </a:ext>
            </a:extLst>
          </p:cNvPr>
          <p:cNvSpPr txBox="1"/>
          <p:nvPr/>
        </p:nvSpPr>
        <p:spPr>
          <a:xfrm>
            <a:off x="2183732" y="815139"/>
            <a:ext cx="14191245" cy="8817798"/>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algn="ctr"/>
            <a:r>
              <a:rPr lang="en-GB" sz="4200" b="1">
                <a:solidFill>
                  <a:srgbClr val="1C53A3"/>
                </a:solidFill>
                <a:latin typeface="Microsoft Sans Serif"/>
                <a:cs typeface="Segoe UI"/>
              </a:rPr>
              <a:t>RANDOM FOREST CLASSIFIER</a:t>
            </a:r>
            <a:endParaRPr lang="en-US" sz="4200">
              <a:latin typeface="Microsoft Sans Serif"/>
              <a:ea typeface="Microsoft Sans Serif"/>
              <a:cs typeface="Segoe UI"/>
            </a:endParaRPr>
          </a:p>
          <a:p>
            <a:pPr algn="ctr"/>
            <a:r>
              <a:rPr lang="en-GB" sz="4200">
                <a:latin typeface="Microsoft Sans Serif"/>
                <a:cs typeface="Segoe UI"/>
              </a:rPr>
              <a:t>​​</a:t>
            </a:r>
            <a:endParaRPr lang="en-GB" sz="2400">
              <a:latin typeface="Microsoft Sans Serif"/>
              <a:ea typeface="Microsoft Sans Serif"/>
              <a:cs typeface="Segoe UI"/>
            </a:endParaRPr>
          </a:p>
          <a:p>
            <a:r>
              <a:rPr lang="en-GB" sz="2400">
                <a:solidFill>
                  <a:srgbClr val="0D0D0D"/>
                </a:solidFill>
                <a:latin typeface="Microsoft Sans Serif"/>
                <a:ea typeface="Microsoft Sans Serif"/>
                <a:cs typeface="Segoe UI"/>
              </a:rPr>
              <a:t>Random</a:t>
            </a:r>
            <a:r>
              <a:rPr lang="en-GB" sz="2400">
                <a:solidFill>
                  <a:srgbClr val="0D0D0D"/>
                </a:solidFill>
                <a:latin typeface="Microsoft Sans Serif"/>
                <a:ea typeface="+mn-lt"/>
                <a:cs typeface="+mn-lt"/>
              </a:rPr>
              <a:t> forests are ensemble learning methods that build multiple decision trees during training and output the mode of the classes (classification) of the individual trees. They can handle high-dimensional feature spaces and are robust to overfitting, making them suitable for image classification tasks with diverse features.</a:t>
            </a:r>
          </a:p>
          <a:p>
            <a:endParaRPr lang="en-GB" sz="2400">
              <a:solidFill>
                <a:srgbClr val="0D0D0D"/>
              </a:solidFill>
              <a:latin typeface="Microsoft Sans Serif"/>
              <a:ea typeface="+mn-lt"/>
              <a:cs typeface="+mn-lt"/>
            </a:endParaRPr>
          </a:p>
          <a:p>
            <a:r>
              <a:rPr lang="en-GB" sz="2400">
                <a:solidFill>
                  <a:srgbClr val="0D0D0D"/>
                </a:solidFill>
                <a:latin typeface="Microsoft Sans Serif"/>
                <a:ea typeface="+mn-lt"/>
                <a:cs typeface="+mn-lt"/>
              </a:rPr>
              <a:t>The classifier parameters that have been used are: </a:t>
            </a:r>
            <a:endParaRPr lang="en-GB" sz="4050"/>
          </a:p>
          <a:p>
            <a:endParaRPr lang="en-GB" sz="2400">
              <a:solidFill>
                <a:srgbClr val="0D0D0D"/>
              </a:solidFill>
              <a:latin typeface="Microsoft Sans Serif"/>
              <a:ea typeface="+mn-lt"/>
              <a:cs typeface="+mn-lt"/>
            </a:endParaRPr>
          </a:p>
          <a:p>
            <a:pPr marL="428625" indent="-428625">
              <a:buFont typeface="Arial"/>
              <a:buChar char="•"/>
            </a:pPr>
            <a:r>
              <a:rPr lang="en-GB" sz="2400" b="1" err="1">
                <a:solidFill>
                  <a:srgbClr val="0D0D0D"/>
                </a:solidFill>
                <a:latin typeface="Microsoft Sans Serif"/>
                <a:ea typeface="+mn-lt"/>
                <a:cs typeface="+mn-lt"/>
              </a:rPr>
              <a:t>n_estimators</a:t>
            </a:r>
            <a:r>
              <a:rPr lang="en-GB" sz="2400">
                <a:solidFill>
                  <a:srgbClr val="0D0D0D"/>
                </a:solidFill>
                <a:latin typeface="Microsoft Sans Serif"/>
                <a:ea typeface="+mn-lt"/>
                <a:cs typeface="+mn-lt"/>
              </a:rPr>
              <a:t>- It denotes the number of decision trees in the forest.</a:t>
            </a:r>
            <a:endParaRPr lang="en-GB" sz="2400">
              <a:solidFill>
                <a:srgbClr val="0D0D0D"/>
              </a:solidFill>
              <a:latin typeface="Microsoft Sans Serif"/>
            </a:endParaRPr>
          </a:p>
          <a:p>
            <a:pPr marL="428625" indent="-428625">
              <a:buFont typeface="Arial"/>
              <a:buChar char="•"/>
            </a:pPr>
            <a:r>
              <a:rPr lang="en-GB" sz="2400" b="1">
                <a:solidFill>
                  <a:srgbClr val="0D0D0D"/>
                </a:solidFill>
                <a:latin typeface="Microsoft Sans Serif"/>
                <a:ea typeface="+mn-lt"/>
                <a:cs typeface="+mn-lt"/>
              </a:rPr>
              <a:t>criterion </a:t>
            </a:r>
            <a:r>
              <a:rPr lang="en-GB" sz="2400">
                <a:solidFill>
                  <a:srgbClr val="0D0D0D"/>
                </a:solidFill>
                <a:latin typeface="Microsoft Sans Serif"/>
                <a:ea typeface="+mn-lt"/>
                <a:cs typeface="+mn-lt"/>
              </a:rPr>
              <a:t>{“</a:t>
            </a:r>
            <a:r>
              <a:rPr lang="en-GB" sz="2400" err="1">
                <a:solidFill>
                  <a:srgbClr val="0D0D0D"/>
                </a:solidFill>
                <a:latin typeface="Microsoft Sans Serif"/>
                <a:ea typeface="+mn-lt"/>
                <a:cs typeface="+mn-lt"/>
              </a:rPr>
              <a:t>gini</a:t>
            </a:r>
            <a:r>
              <a:rPr lang="en-GB" sz="2400">
                <a:solidFill>
                  <a:srgbClr val="0D0D0D"/>
                </a:solidFill>
                <a:latin typeface="Microsoft Sans Serif"/>
                <a:ea typeface="+mn-lt"/>
                <a:cs typeface="+mn-lt"/>
              </a:rPr>
              <a:t>”, “entropy”, “</a:t>
            </a:r>
            <a:r>
              <a:rPr lang="en-GB" sz="2400" err="1">
                <a:solidFill>
                  <a:srgbClr val="0D0D0D"/>
                </a:solidFill>
                <a:latin typeface="Microsoft Sans Serif"/>
                <a:ea typeface="+mn-lt"/>
                <a:cs typeface="+mn-lt"/>
              </a:rPr>
              <a:t>log_loss</a:t>
            </a:r>
            <a:r>
              <a:rPr lang="en-GB" sz="2400">
                <a:solidFill>
                  <a:srgbClr val="0D0D0D"/>
                </a:solidFill>
                <a:latin typeface="Microsoft Sans Serif"/>
                <a:ea typeface="+mn-lt"/>
                <a:cs typeface="+mn-lt"/>
              </a:rPr>
              <a:t>”}-This function is used to understand and measure the amount of unpredictability/impurity in the given dataset.</a:t>
            </a:r>
            <a:endParaRPr lang="en-GB" sz="2400">
              <a:solidFill>
                <a:srgbClr val="0D0D0D"/>
              </a:solidFill>
              <a:latin typeface="Microsoft Sans Serif"/>
            </a:endParaRPr>
          </a:p>
          <a:p>
            <a:pPr marL="428625" indent="-428625">
              <a:buFont typeface="Arial"/>
              <a:buChar char="•"/>
            </a:pPr>
            <a:r>
              <a:rPr lang="en-GB" sz="2400" b="1" err="1">
                <a:solidFill>
                  <a:srgbClr val="0D0D0D"/>
                </a:solidFill>
                <a:latin typeface="Microsoft Sans Serif"/>
                <a:ea typeface="+mn-lt"/>
                <a:cs typeface="+mn-lt"/>
              </a:rPr>
              <a:t>max_depth</a:t>
            </a:r>
            <a:r>
              <a:rPr lang="en-GB" sz="2400">
                <a:solidFill>
                  <a:srgbClr val="0D0D0D"/>
                </a:solidFill>
                <a:latin typeface="Microsoft Sans Serif"/>
                <a:ea typeface="+mn-lt"/>
                <a:cs typeface="+mn-lt"/>
              </a:rPr>
              <a:t>- Allows us to specify the maximum depth of the decision tree.</a:t>
            </a:r>
            <a:endParaRPr lang="en-GB" sz="2400">
              <a:solidFill>
                <a:srgbClr val="0D0D0D"/>
              </a:solidFill>
              <a:latin typeface="Microsoft Sans Serif"/>
            </a:endParaRPr>
          </a:p>
          <a:p>
            <a:pPr marL="428625" indent="-428625">
              <a:buFont typeface="Arial"/>
              <a:buChar char="•"/>
            </a:pPr>
            <a:r>
              <a:rPr lang="en-GB" sz="2400" b="1" err="1">
                <a:solidFill>
                  <a:srgbClr val="0D0D0D"/>
                </a:solidFill>
                <a:latin typeface="Microsoft Sans Serif"/>
                <a:ea typeface="+mn-lt"/>
                <a:cs typeface="+mn-lt"/>
              </a:rPr>
              <a:t>min_samples_split</a:t>
            </a:r>
            <a:r>
              <a:rPr lang="en-GB" sz="2400">
                <a:solidFill>
                  <a:srgbClr val="0D0D0D"/>
                </a:solidFill>
                <a:latin typeface="Microsoft Sans Serif"/>
                <a:ea typeface="+mn-lt"/>
                <a:cs typeface="+mn-lt"/>
              </a:rPr>
              <a:t>- It denotes the minimum number of samples that are required to split an internal node.</a:t>
            </a:r>
            <a:endParaRPr lang="en-GB" sz="2400">
              <a:solidFill>
                <a:srgbClr val="0D0D0D"/>
              </a:solidFill>
              <a:latin typeface="Microsoft Sans Serif"/>
            </a:endParaRPr>
          </a:p>
          <a:p>
            <a:pPr marL="428625" indent="-428625">
              <a:buFont typeface="Arial"/>
              <a:buChar char="•"/>
            </a:pPr>
            <a:r>
              <a:rPr lang="en-GB" sz="2400" b="1" err="1">
                <a:solidFill>
                  <a:srgbClr val="0D0D0D"/>
                </a:solidFill>
                <a:latin typeface="Microsoft Sans Serif"/>
                <a:ea typeface="+mn-lt"/>
                <a:cs typeface="+mn-lt"/>
              </a:rPr>
              <a:t>min_samples_leaf</a:t>
            </a:r>
            <a:r>
              <a:rPr lang="en-GB" sz="2400">
                <a:solidFill>
                  <a:srgbClr val="0D0D0D"/>
                </a:solidFill>
                <a:latin typeface="Microsoft Sans Serif"/>
                <a:ea typeface="+mn-lt"/>
                <a:cs typeface="+mn-lt"/>
              </a:rPr>
              <a:t>- It is the minimum number of samples required to be at the leaf node of a decision tree.</a:t>
            </a:r>
            <a:endParaRPr lang="en-GB" sz="4050">
              <a:latin typeface="Microsoft Sans Serif"/>
              <a:ea typeface="+mn-lt"/>
              <a:cs typeface="+mn-lt"/>
            </a:endParaRPr>
          </a:p>
          <a:p>
            <a:pPr marL="428625" indent="-428625">
              <a:buFont typeface="Arial"/>
              <a:buChar char="•"/>
            </a:pPr>
            <a:r>
              <a:rPr lang="en-GB" sz="2400" b="1" err="1">
                <a:solidFill>
                  <a:srgbClr val="0D0D0D"/>
                </a:solidFill>
                <a:latin typeface="Microsoft Sans Serif"/>
                <a:ea typeface="+mn-lt"/>
                <a:cs typeface="+mn-lt"/>
              </a:rPr>
              <a:t>min_weight_fraction_leaf</a:t>
            </a:r>
            <a:r>
              <a:rPr lang="en-GB" sz="2400">
                <a:solidFill>
                  <a:srgbClr val="0D0D0D"/>
                </a:solidFill>
                <a:latin typeface="Microsoft Sans Serif"/>
                <a:ea typeface="+mn-lt"/>
                <a:cs typeface="+mn-lt"/>
              </a:rPr>
              <a:t>- This parameter denotes the minimum weighted fraction of the total weights of input samples that are present at a leaf node. </a:t>
            </a:r>
            <a:endParaRPr lang="en-GB" sz="4050">
              <a:solidFill>
                <a:srgbClr val="000000"/>
              </a:solidFill>
              <a:latin typeface="Microsoft Sans Serif"/>
              <a:ea typeface="+mn-lt"/>
              <a:cs typeface="+mn-lt"/>
            </a:endParaRPr>
          </a:p>
          <a:p>
            <a:pPr marL="428625" indent="-428625">
              <a:buFont typeface="Arial"/>
              <a:buChar char="•"/>
            </a:pPr>
            <a:r>
              <a:rPr lang="en-GB" sz="2400" b="1" err="1">
                <a:solidFill>
                  <a:srgbClr val="0D0D0D"/>
                </a:solidFill>
                <a:latin typeface="Microsoft Sans Serif"/>
                <a:ea typeface="Microsoft Sans Serif"/>
                <a:cs typeface="Microsoft Sans Serif"/>
              </a:rPr>
              <a:t>max_features</a:t>
            </a:r>
            <a:r>
              <a:rPr lang="en-GB" sz="2400">
                <a:solidFill>
                  <a:srgbClr val="0D0D0D"/>
                </a:solidFill>
                <a:latin typeface="Microsoft Sans Serif"/>
                <a:ea typeface="Microsoft Sans Serif"/>
                <a:cs typeface="Microsoft Sans Serif"/>
              </a:rPr>
              <a:t>{“sqrt”, “auto”, None}- The number of features that have to be considered while searching for the best split.</a:t>
            </a:r>
            <a:endParaRPr lang="en-GB" sz="4050"/>
          </a:p>
          <a:p>
            <a:endParaRPr lang="en-GB" sz="2400">
              <a:solidFill>
                <a:srgbClr val="0D0D0D"/>
              </a:solidFill>
              <a:ea typeface="+mn-lt"/>
              <a:cs typeface="+mn-lt"/>
            </a:endParaRPr>
          </a:p>
        </p:txBody>
      </p:sp>
    </p:spTree>
    <p:extLst>
      <p:ext uri="{BB962C8B-B14F-4D97-AF65-F5344CB8AC3E}">
        <p14:creationId xmlns:p14="http://schemas.microsoft.com/office/powerpoint/2010/main" val="299540524"/>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DCDE16-72A7-50AF-4BAD-DEF0ABBDF489}"/>
              </a:ext>
            </a:extLst>
          </p:cNvPr>
          <p:cNvSpPr txBox="1"/>
          <p:nvPr/>
        </p:nvSpPr>
        <p:spPr>
          <a:xfrm>
            <a:off x="664747" y="875297"/>
            <a:ext cx="17033708" cy="410881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algn="ctr"/>
            <a:r>
              <a:rPr lang="en-GB" sz="4200" b="1">
                <a:solidFill>
                  <a:srgbClr val="1C53A3"/>
                </a:solidFill>
                <a:latin typeface="Microsoft Sans Serif"/>
                <a:cs typeface="Segoe UI"/>
              </a:rPr>
              <a:t>HYPERPARAMETER TUNING</a:t>
            </a:r>
            <a:endParaRPr lang="en-GB" sz="4200" b="1">
              <a:solidFill>
                <a:srgbClr val="1C53A3"/>
              </a:solidFill>
              <a:latin typeface="Microsoft Sans Serif"/>
              <a:ea typeface="Microsoft Sans Serif"/>
              <a:cs typeface="Segoe UI"/>
            </a:endParaRPr>
          </a:p>
          <a:p>
            <a:pPr algn="ctr"/>
            <a:endParaRPr lang="en-GB" sz="2400">
              <a:latin typeface="Microsoft Sans Serif"/>
              <a:ea typeface="Microsoft Sans Serif"/>
              <a:cs typeface="Segoe UI"/>
            </a:endParaRPr>
          </a:p>
          <a:p>
            <a:r>
              <a:rPr lang="en-GB" sz="2400">
                <a:latin typeface="Microsoft Sans Serif"/>
                <a:ea typeface="+mn-lt"/>
                <a:cs typeface="+mn-lt"/>
              </a:rPr>
              <a:t>Tuning of Hyperparameters refers to the process of optimizing the hyperparameters of the machine learning model. </a:t>
            </a:r>
            <a:endParaRPr lang="en-GB" sz="2400">
              <a:latin typeface="Microsoft Sans Serif"/>
              <a:ea typeface="Microsoft Sans Serif"/>
              <a:cs typeface="Microsoft Sans Serif"/>
            </a:endParaRPr>
          </a:p>
          <a:p>
            <a:endParaRPr lang="en-GB" sz="2400">
              <a:latin typeface="Microsoft Sans Serif"/>
              <a:ea typeface="Microsoft Sans Serif"/>
              <a:cs typeface="Microsoft Sans Serif"/>
            </a:endParaRPr>
          </a:p>
          <a:p>
            <a:r>
              <a:rPr lang="en-GB" sz="2400">
                <a:latin typeface="Microsoft Sans Serif"/>
                <a:ea typeface="+mn-lt"/>
                <a:cs typeface="+mn-lt"/>
              </a:rPr>
              <a:t>Tuning is performed so that our model may generalize well to unseen data i.e. reduce the problem of overfitting. It also significantly improves the performance of the model</a:t>
            </a:r>
          </a:p>
          <a:p>
            <a:endParaRPr lang="en-GB" sz="2400">
              <a:latin typeface="Aptos"/>
              <a:ea typeface="Microsoft Sans Serif"/>
              <a:cs typeface="Microsoft Sans Serif"/>
            </a:endParaRPr>
          </a:p>
          <a:p>
            <a:r>
              <a:rPr lang="en-GB" sz="2400">
                <a:latin typeface="Microsoft Sans Serif"/>
                <a:ea typeface="+mn-lt"/>
                <a:cs typeface="+mn-lt"/>
              </a:rPr>
              <a:t>Hyperparameter tuning is a very crucial but computationally intensive process. </a:t>
            </a:r>
          </a:p>
          <a:p>
            <a:pPr marL="428625" indent="-428625">
              <a:buFont typeface="Arial"/>
              <a:buChar char="•"/>
            </a:pPr>
            <a:endParaRPr lang="en-GB" sz="2400">
              <a:latin typeface="Microsoft Sans Serif"/>
              <a:ea typeface="+mn-lt"/>
              <a:cs typeface="+mn-lt"/>
            </a:endParaRPr>
          </a:p>
          <a:p>
            <a:endParaRPr lang="en-GB" sz="2400">
              <a:latin typeface="Aptos" panose="020B0004020202020204"/>
              <a:ea typeface="Microsoft Sans Serif"/>
              <a:cs typeface="Microsoft Sans Serif"/>
            </a:endParaRPr>
          </a:p>
        </p:txBody>
      </p:sp>
      <p:pic>
        <p:nvPicPr>
          <p:cNvPr id="3" name="Picture 2" descr="A white background with black and green text&#10;&#10;Description automatically generated">
            <a:extLst>
              <a:ext uri="{FF2B5EF4-FFF2-40B4-BE49-F238E27FC236}">
                <a16:creationId xmlns:a16="http://schemas.microsoft.com/office/drawing/2014/main" id="{5566977A-E344-F5C9-4092-5BDF97E368F5}"/>
              </a:ext>
            </a:extLst>
          </p:cNvPr>
          <p:cNvPicPr>
            <a:picLocks noChangeAspect="1"/>
          </p:cNvPicPr>
          <p:nvPr/>
        </p:nvPicPr>
        <p:blipFill>
          <a:blip r:embed="rId2"/>
          <a:stretch>
            <a:fillRect/>
          </a:stretch>
        </p:blipFill>
        <p:spPr>
          <a:xfrm>
            <a:off x="8752974" y="5139606"/>
            <a:ext cx="9144000" cy="2474259"/>
          </a:xfrm>
          <a:prstGeom prst="rect">
            <a:avLst/>
          </a:prstGeom>
        </p:spPr>
      </p:pic>
      <p:sp>
        <p:nvSpPr>
          <p:cNvPr id="4" name="TextBox 3">
            <a:extLst>
              <a:ext uri="{FF2B5EF4-FFF2-40B4-BE49-F238E27FC236}">
                <a16:creationId xmlns:a16="http://schemas.microsoft.com/office/drawing/2014/main" id="{1A193CE2-7B46-31FD-E9DC-C92AEC98E5F2}"/>
              </a:ext>
            </a:extLst>
          </p:cNvPr>
          <p:cNvSpPr txBox="1"/>
          <p:nvPr/>
        </p:nvSpPr>
        <p:spPr>
          <a:xfrm>
            <a:off x="659858" y="4472364"/>
            <a:ext cx="7390020" cy="2723823"/>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GB" sz="2400">
                <a:latin typeface="Microsoft Sans Serif"/>
                <a:ea typeface="Microsoft Sans Serif"/>
                <a:cs typeface="Microsoft Sans Serif"/>
              </a:rPr>
              <a:t>Here are the hyperparameters on which we have performed tuning: </a:t>
            </a:r>
            <a:endParaRPr lang="en-US" sz="2400">
              <a:latin typeface="Microsoft Sans Serif"/>
              <a:ea typeface="Microsoft Sans Serif"/>
              <a:cs typeface="Microsoft Sans Serif"/>
            </a:endParaRPr>
          </a:p>
          <a:p>
            <a:endParaRPr lang="en-GB" sz="2400">
              <a:latin typeface="Microsoft Sans Serif"/>
              <a:ea typeface="Microsoft Sans Serif"/>
              <a:cs typeface="Microsoft Sans Serif"/>
            </a:endParaRPr>
          </a:p>
          <a:p>
            <a:pPr marL="514350" indent="-514350">
              <a:buFont typeface="Arial,Sans-Serif"/>
              <a:buChar char="•"/>
            </a:pPr>
            <a:r>
              <a:rPr lang="en-GB" sz="2400" b="1" err="1">
                <a:latin typeface="Microsoft Sans Serif"/>
                <a:ea typeface="Microsoft Sans Serif"/>
                <a:cs typeface="Microsoft Sans Serif"/>
              </a:rPr>
              <a:t>n_estimators</a:t>
            </a:r>
            <a:r>
              <a:rPr lang="en-GB" sz="2400">
                <a:latin typeface="Microsoft Sans Serif"/>
                <a:ea typeface="Microsoft Sans Serif"/>
                <a:cs typeface="Microsoft Sans Serif"/>
              </a:rPr>
              <a:t>=5 numbers in the range [100,500] </a:t>
            </a:r>
            <a:endParaRPr lang="en-US" sz="2400">
              <a:latin typeface="Microsoft Sans Serif"/>
              <a:ea typeface="Microsoft Sans Serif"/>
              <a:cs typeface="Microsoft Sans Serif"/>
            </a:endParaRPr>
          </a:p>
          <a:p>
            <a:pPr marL="514350" indent="-514350">
              <a:buFont typeface="Arial,Sans-Serif"/>
              <a:buChar char="•"/>
            </a:pPr>
            <a:r>
              <a:rPr lang="en-GB" sz="2400" b="1" err="1">
                <a:latin typeface="Microsoft Sans Serif"/>
                <a:ea typeface="Microsoft Sans Serif"/>
                <a:cs typeface="Microsoft Sans Serif"/>
              </a:rPr>
              <a:t>max_features</a:t>
            </a:r>
            <a:r>
              <a:rPr lang="en-GB" sz="2400">
                <a:latin typeface="Microsoft Sans Serif"/>
                <a:ea typeface="Microsoft Sans Serif"/>
                <a:cs typeface="Microsoft Sans Serif"/>
              </a:rPr>
              <a:t>=['auto', 'sqrt'] </a:t>
            </a:r>
            <a:endParaRPr lang="en-US" sz="2400">
              <a:latin typeface="Microsoft Sans Serif"/>
              <a:ea typeface="Microsoft Sans Serif"/>
              <a:cs typeface="Microsoft Sans Serif"/>
            </a:endParaRPr>
          </a:p>
          <a:p>
            <a:pPr marL="514350" indent="-514350">
              <a:buFont typeface="Arial,Sans-Serif"/>
              <a:buChar char="•"/>
            </a:pPr>
            <a:r>
              <a:rPr lang="en-GB" sz="2400" b="1" err="1">
                <a:latin typeface="Microsoft Sans Serif"/>
                <a:ea typeface="Microsoft Sans Serif"/>
                <a:cs typeface="Microsoft Sans Serif"/>
              </a:rPr>
              <a:t>min_samples_split</a:t>
            </a:r>
            <a:r>
              <a:rPr lang="en-GB" sz="2400">
                <a:latin typeface="Microsoft Sans Serif"/>
                <a:ea typeface="Microsoft Sans Serif"/>
                <a:cs typeface="Microsoft Sans Serif"/>
              </a:rPr>
              <a:t>=[2,5] </a:t>
            </a:r>
            <a:endParaRPr lang="en-US" sz="2400">
              <a:latin typeface="Microsoft Sans Serif"/>
              <a:ea typeface="Microsoft Sans Serif"/>
              <a:cs typeface="Microsoft Sans Serif"/>
            </a:endParaRPr>
          </a:p>
          <a:p>
            <a:pPr marL="514350" indent="-514350">
              <a:buFont typeface="Arial,Sans-Serif"/>
              <a:buChar char="•"/>
            </a:pPr>
            <a:r>
              <a:rPr lang="en-GB" sz="2400" b="1" err="1">
                <a:latin typeface="Microsoft Sans Serif"/>
                <a:ea typeface="Microsoft Sans Serif"/>
                <a:cs typeface="Microsoft Sans Serif"/>
              </a:rPr>
              <a:t>min_samples_leaf</a:t>
            </a:r>
            <a:r>
              <a:rPr lang="en-GB" sz="2400">
                <a:latin typeface="Microsoft Sans Serif"/>
                <a:ea typeface="Microsoft Sans Serif"/>
                <a:cs typeface="Microsoft Sans Serif"/>
              </a:rPr>
              <a:t>=[1,2] </a:t>
            </a:r>
            <a:endParaRPr lang="en-US" sz="2400">
              <a:latin typeface="Microsoft Sans Serif"/>
              <a:ea typeface="Microsoft Sans Serif"/>
              <a:cs typeface="Microsoft Sans Serif"/>
            </a:endParaRPr>
          </a:p>
        </p:txBody>
      </p:sp>
      <p:sp>
        <p:nvSpPr>
          <p:cNvPr id="5" name="TextBox 4">
            <a:extLst>
              <a:ext uri="{FF2B5EF4-FFF2-40B4-BE49-F238E27FC236}">
                <a16:creationId xmlns:a16="http://schemas.microsoft.com/office/drawing/2014/main" id="{85CDD3E4-96F9-A864-8EAE-B8DDE025F67B}"/>
              </a:ext>
            </a:extLst>
          </p:cNvPr>
          <p:cNvSpPr txBox="1"/>
          <p:nvPr/>
        </p:nvSpPr>
        <p:spPr>
          <a:xfrm>
            <a:off x="10530641" y="7673139"/>
            <a:ext cx="7363326" cy="569387"/>
          </a:xfrm>
          <a:prstGeom prst="rect">
            <a:avLst/>
          </a:prstGeom>
          <a:noFill/>
        </p:spPr>
        <p:txBody>
          <a:bodyPr rot="0" spcFirstLastPara="0" vertOverflow="overflow" horzOverflow="overflow" vert="horz" wrap="square" lIns="137160" tIns="68580" rIns="137160" bIns="68580" numCol="1" spcCol="0" rtlCol="0" fromWordArt="0" anchor="t" anchorCtr="0" forceAA="0" compatLnSpc="1">
            <a:prstTxWarp prst="textNoShape">
              <a:avLst/>
            </a:prstTxWarp>
            <a:spAutoFit/>
          </a:bodyPr>
          <a:lstStyle>
            <a:defPPr>
              <a:defRPr lang="en-GB"/>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GB" sz="2800" i="1">
                <a:latin typeface="Times New Roman"/>
              </a:rPr>
              <a:t>Fig : Hyper Parameter Grid</a:t>
            </a:r>
            <a:endParaRPr lang="en-GB" sz="2800"/>
          </a:p>
        </p:txBody>
      </p:sp>
    </p:spTree>
    <p:extLst>
      <p:ext uri="{BB962C8B-B14F-4D97-AF65-F5344CB8AC3E}">
        <p14:creationId xmlns:p14="http://schemas.microsoft.com/office/powerpoint/2010/main" val="347589165"/>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09B32E-F532-F2EA-5C39-08E3A5F3546E}"/>
              </a:ext>
            </a:extLst>
          </p:cNvPr>
          <p:cNvSpPr txBox="1"/>
          <p:nvPr/>
        </p:nvSpPr>
        <p:spPr>
          <a:xfrm>
            <a:off x="1140959" y="1173430"/>
            <a:ext cx="15131992" cy="80098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7050">
                <a:solidFill>
                  <a:srgbClr val="1C53A3"/>
                </a:solidFill>
                <a:latin typeface="HK Grotesk Bold"/>
                <a:ea typeface="Calibri"/>
                <a:cs typeface="Calibri"/>
              </a:rPr>
              <a:t>COMMAND EXECUTION MODULE</a:t>
            </a:r>
          </a:p>
          <a:p>
            <a:endParaRPr lang="en-GB" sz="2400">
              <a:solidFill>
                <a:srgbClr val="1C53A3"/>
              </a:solidFill>
              <a:latin typeface="Arial"/>
              <a:ea typeface="Calibri"/>
              <a:cs typeface="Calibri"/>
            </a:endParaRPr>
          </a:p>
          <a:p>
            <a:pPr algn="just"/>
            <a:endParaRPr lang="en-GB" sz="2800" b="1" u="sng">
              <a:latin typeface="Arial"/>
              <a:ea typeface="Calibri"/>
              <a:cs typeface="Arial"/>
            </a:endParaRPr>
          </a:p>
          <a:p>
            <a:pPr algn="just"/>
            <a:r>
              <a:rPr lang="en-GB" sz="2800">
                <a:solidFill>
                  <a:srgbClr val="000000"/>
                </a:solidFill>
                <a:latin typeface="Arial"/>
                <a:ea typeface="Calibri"/>
                <a:cs typeface="Arial"/>
              </a:rPr>
              <a:t>The command execution module has three command : Wikipedia Information module , </a:t>
            </a:r>
            <a:r>
              <a:rPr lang="en-GB" sz="2800" err="1">
                <a:solidFill>
                  <a:srgbClr val="000000"/>
                </a:solidFill>
                <a:latin typeface="Arial"/>
                <a:ea typeface="Calibri"/>
                <a:cs typeface="Arial"/>
              </a:rPr>
              <a:t>Youtube</a:t>
            </a:r>
            <a:r>
              <a:rPr lang="en-GB" sz="2800">
                <a:solidFill>
                  <a:srgbClr val="000000"/>
                </a:solidFill>
                <a:latin typeface="Arial"/>
                <a:ea typeface="Calibri"/>
                <a:cs typeface="Arial"/>
              </a:rPr>
              <a:t> video module and Weather information module.</a:t>
            </a:r>
            <a:endParaRPr lang="en-GB" sz="2800">
              <a:latin typeface="Arial"/>
              <a:ea typeface="Calibri"/>
              <a:cs typeface="Arial"/>
            </a:endParaRPr>
          </a:p>
          <a:p>
            <a:pPr algn="just"/>
            <a:endParaRPr lang="en-GB" sz="2800">
              <a:solidFill>
                <a:srgbClr val="000000"/>
              </a:solidFill>
              <a:latin typeface="Arial"/>
              <a:ea typeface="Calibri"/>
              <a:cs typeface="Arial"/>
            </a:endParaRPr>
          </a:p>
          <a:p>
            <a:pPr marL="514350" indent="-514350" algn="just">
              <a:buAutoNum type="arabicPeriod"/>
            </a:pPr>
            <a:r>
              <a:rPr lang="en-GB" sz="2800" b="1" u="sng">
                <a:solidFill>
                  <a:schemeClr val="tx2"/>
                </a:solidFill>
                <a:latin typeface="Arial"/>
                <a:cs typeface="Arial"/>
              </a:rPr>
              <a:t>Wikipedia information module ( </a:t>
            </a:r>
            <a:r>
              <a:rPr lang="en-GB" sz="2800" b="1" u="sng" err="1">
                <a:solidFill>
                  <a:schemeClr val="tx2"/>
                </a:solidFill>
                <a:latin typeface="Arial"/>
                <a:cs typeface="Arial"/>
              </a:rPr>
              <a:t>wikipedia_info</a:t>
            </a:r>
            <a:r>
              <a:rPr lang="en-GB" sz="2800" b="1" u="sng">
                <a:solidFill>
                  <a:schemeClr val="tx2"/>
                </a:solidFill>
                <a:latin typeface="Arial"/>
                <a:cs typeface="Arial"/>
              </a:rPr>
              <a:t>()):</a:t>
            </a:r>
          </a:p>
          <a:p>
            <a:pPr algn="just"/>
            <a:r>
              <a:rPr lang="en-GB" sz="2800">
                <a:latin typeface="Arial"/>
                <a:ea typeface="Calibri"/>
                <a:cs typeface="Arial"/>
              </a:rPr>
              <a:t>It fetches a summary of a given word from Wikipedia and reads it aloud using text-to-speech. Here's the breakdown</a:t>
            </a:r>
          </a:p>
          <a:p>
            <a:pPr marL="914400" lvl="1" indent="-457200" algn="just">
              <a:buFont typeface="Courier New"/>
              <a:buChar char="o"/>
            </a:pPr>
            <a:r>
              <a:rPr lang="en-GB" sz="2800">
                <a:solidFill>
                  <a:schemeClr val="tx2"/>
                </a:solidFill>
                <a:latin typeface="Arial"/>
                <a:ea typeface="Calibri"/>
                <a:cs typeface="Arial"/>
              </a:rPr>
              <a:t>Setting Wikipedia language:</a:t>
            </a:r>
            <a:r>
              <a:rPr lang="en-GB" sz="2800" b="1">
                <a:solidFill>
                  <a:srgbClr val="000000"/>
                </a:solidFill>
                <a:latin typeface="Arial"/>
                <a:ea typeface="Calibri"/>
                <a:cs typeface="Arial"/>
              </a:rPr>
              <a:t> </a:t>
            </a:r>
            <a:r>
              <a:rPr lang="en-GB" sz="2800">
                <a:solidFill>
                  <a:srgbClr val="000000"/>
                </a:solidFill>
                <a:latin typeface="Arial"/>
                <a:ea typeface="Calibri"/>
                <a:cs typeface="Arial"/>
              </a:rPr>
              <a:t>Sets the language of the Wikipedia module to English.</a:t>
            </a:r>
            <a:endParaRPr lang="en-GB" sz="2800">
              <a:latin typeface="Arial"/>
              <a:ea typeface="Calibri"/>
              <a:cs typeface="Arial"/>
            </a:endParaRPr>
          </a:p>
          <a:p>
            <a:pPr marL="914400" lvl="1" indent="-457200" algn="just">
              <a:buFont typeface="Courier New"/>
              <a:buChar char="o"/>
            </a:pPr>
            <a:r>
              <a:rPr lang="en-GB" sz="2800">
                <a:solidFill>
                  <a:schemeClr val="tx2"/>
                </a:solidFill>
                <a:latin typeface="Arial"/>
                <a:ea typeface="Calibri"/>
                <a:cs typeface="Arial"/>
              </a:rPr>
              <a:t>Fetching Wikipedia Summary:</a:t>
            </a:r>
            <a:r>
              <a:rPr lang="en-GB" sz="2800">
                <a:solidFill>
                  <a:srgbClr val="000000"/>
                </a:solidFill>
                <a:latin typeface="Arial"/>
                <a:ea typeface="Calibri"/>
                <a:cs typeface="Arial"/>
              </a:rPr>
              <a:t> Retrieves a summary of the </a:t>
            </a:r>
            <a:r>
              <a:rPr lang="en-GB" sz="2800" err="1">
                <a:solidFill>
                  <a:srgbClr val="000000"/>
                </a:solidFill>
                <a:latin typeface="Arial"/>
                <a:ea typeface="Calibri"/>
                <a:cs typeface="Arial"/>
              </a:rPr>
              <a:t>formed_word</a:t>
            </a:r>
            <a:r>
              <a:rPr lang="en-GB" sz="2800">
                <a:solidFill>
                  <a:srgbClr val="000000"/>
                </a:solidFill>
                <a:latin typeface="Arial"/>
                <a:ea typeface="Calibri"/>
                <a:cs typeface="Arial"/>
              </a:rPr>
              <a:t> from Wikipedia, limited to two sentences.</a:t>
            </a:r>
            <a:endParaRPr lang="en-GB" sz="2800">
              <a:latin typeface="Arial"/>
              <a:ea typeface="Calibri"/>
              <a:cs typeface="Arial"/>
            </a:endParaRPr>
          </a:p>
          <a:p>
            <a:pPr marL="914400" lvl="1" indent="-457200" algn="just">
              <a:buFont typeface="Courier New"/>
              <a:buChar char="o"/>
            </a:pPr>
            <a:r>
              <a:rPr lang="en-GB" sz="2800">
                <a:solidFill>
                  <a:schemeClr val="tx2"/>
                </a:solidFill>
                <a:latin typeface="Arial"/>
                <a:ea typeface="+mn-lt"/>
                <a:cs typeface="Arial"/>
              </a:rPr>
              <a:t>Text-to-Speech (TTS) Engine Initialization: </a:t>
            </a:r>
            <a:r>
              <a:rPr lang="en-GB" sz="2800">
                <a:latin typeface="Arial"/>
                <a:ea typeface="+mn-lt"/>
                <a:cs typeface="Arial"/>
              </a:rPr>
              <a:t>Initializes a text-to-speech (TTS) engine using the pyttsx3 library</a:t>
            </a:r>
            <a:endParaRPr lang="en-GB">
              <a:cs typeface="Calibri"/>
            </a:endParaRPr>
          </a:p>
          <a:p>
            <a:pPr marL="914400" lvl="1" indent="-457200" algn="just">
              <a:buFont typeface="Courier New"/>
              <a:buChar char="o"/>
            </a:pPr>
            <a:r>
              <a:rPr lang="en-GB" sz="2800">
                <a:solidFill>
                  <a:schemeClr val="tx2"/>
                </a:solidFill>
                <a:latin typeface="Arial"/>
                <a:ea typeface="+mn-lt"/>
                <a:cs typeface="Arial"/>
              </a:rPr>
              <a:t>Reading Aloud the Summary:</a:t>
            </a:r>
            <a:r>
              <a:rPr lang="en-GB" sz="2800">
                <a:solidFill>
                  <a:schemeClr val="tx2"/>
                </a:solidFill>
                <a:latin typeface="Arial"/>
                <a:cs typeface="Arial"/>
              </a:rPr>
              <a:t>:</a:t>
            </a:r>
            <a:r>
              <a:rPr lang="en-GB" sz="2800" b="1">
                <a:latin typeface="Arial"/>
                <a:cs typeface="Arial"/>
              </a:rPr>
              <a:t> </a:t>
            </a:r>
            <a:r>
              <a:rPr lang="en-GB" sz="2800" b="1">
                <a:latin typeface="Arial"/>
                <a:ea typeface="+mn-lt"/>
                <a:cs typeface="Arial"/>
              </a:rPr>
              <a:t>:</a:t>
            </a:r>
            <a:r>
              <a:rPr lang="en-GB" sz="2800">
                <a:latin typeface="Arial"/>
                <a:ea typeface="+mn-lt"/>
                <a:cs typeface="Arial"/>
              </a:rPr>
              <a:t> Instructs the TTS engine to read aloud the summary fetched from Wikipedia.</a:t>
            </a:r>
            <a:endParaRPr lang="en-GB">
              <a:cs typeface="Calibri"/>
            </a:endParaRPr>
          </a:p>
          <a:p>
            <a:pPr marL="914400" lvl="1" indent="-457200" algn="just">
              <a:buFont typeface="Courier New"/>
              <a:buChar char="o"/>
            </a:pPr>
            <a:endParaRPr lang="en-GB" sz="2800">
              <a:latin typeface="Arial"/>
              <a:cs typeface="Arial"/>
            </a:endParaRPr>
          </a:p>
        </p:txBody>
      </p:sp>
    </p:spTree>
    <p:extLst>
      <p:ext uri="{BB962C8B-B14F-4D97-AF65-F5344CB8AC3E}">
        <p14:creationId xmlns:p14="http://schemas.microsoft.com/office/powerpoint/2010/main" val="3604363158"/>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5C84BB-E09F-A91B-51D1-75D9EDD15D1A}"/>
              </a:ext>
            </a:extLst>
          </p:cNvPr>
          <p:cNvSpPr txBox="1"/>
          <p:nvPr/>
        </p:nvSpPr>
        <p:spPr>
          <a:xfrm>
            <a:off x="2353726" y="1696871"/>
            <a:ext cx="13178639" cy="71711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tx2"/>
                </a:solidFill>
                <a:latin typeface="Arial"/>
                <a:cs typeface="Arial"/>
              </a:rPr>
              <a:t>2.</a:t>
            </a:r>
            <a:r>
              <a:rPr lang="en-US" sz="2800" b="1" u="sng">
                <a:solidFill>
                  <a:schemeClr val="tx2"/>
                </a:solidFill>
                <a:latin typeface="Arial"/>
                <a:cs typeface="Arial"/>
              </a:rPr>
              <a:t> </a:t>
            </a:r>
            <a:r>
              <a:rPr lang="en-GB" sz="2800" b="1" u="sng" err="1">
                <a:solidFill>
                  <a:schemeClr val="tx2"/>
                </a:solidFill>
                <a:latin typeface="Arial"/>
                <a:cs typeface="Arial"/>
              </a:rPr>
              <a:t>Youtube</a:t>
            </a:r>
            <a:r>
              <a:rPr lang="en-GB" sz="2800" b="1" u="sng">
                <a:solidFill>
                  <a:schemeClr val="tx2"/>
                </a:solidFill>
                <a:latin typeface="Arial"/>
                <a:cs typeface="Arial"/>
              </a:rPr>
              <a:t> video module (</a:t>
            </a:r>
            <a:r>
              <a:rPr lang="en-GB" sz="2800" b="1" u="sng" err="1">
                <a:solidFill>
                  <a:schemeClr val="tx2"/>
                </a:solidFill>
                <a:latin typeface="Arial"/>
                <a:ea typeface="+mn-lt"/>
                <a:cs typeface="Arial"/>
              </a:rPr>
              <a:t>youtube_video</a:t>
            </a:r>
            <a:r>
              <a:rPr lang="en-GB" sz="2800" b="1" u="sng">
                <a:solidFill>
                  <a:schemeClr val="tx2"/>
                </a:solidFill>
                <a:latin typeface="Arial"/>
                <a:ea typeface="+mn-lt"/>
                <a:cs typeface="Arial"/>
              </a:rPr>
              <a:t>(</a:t>
            </a:r>
            <a:r>
              <a:rPr lang="en-GB" sz="2800" b="1" u="sng" err="1">
                <a:solidFill>
                  <a:schemeClr val="tx2"/>
                </a:solidFill>
                <a:latin typeface="Arial"/>
                <a:ea typeface="+mn-lt"/>
                <a:cs typeface="Arial"/>
              </a:rPr>
              <a:t>formed_word</a:t>
            </a:r>
            <a:r>
              <a:rPr lang="en-GB" sz="2800" b="1" u="sng">
                <a:solidFill>
                  <a:schemeClr val="tx2"/>
                </a:solidFill>
                <a:latin typeface="Arial"/>
                <a:ea typeface="+mn-lt"/>
                <a:cs typeface="Arial"/>
              </a:rPr>
              <a:t>)):</a:t>
            </a:r>
            <a:endParaRPr lang="en-GB" sz="2800" b="1" u="sng">
              <a:solidFill>
                <a:schemeClr val="tx2"/>
              </a:solidFill>
              <a:latin typeface="Arial"/>
              <a:cs typeface="Arial"/>
            </a:endParaRPr>
          </a:p>
          <a:p>
            <a:r>
              <a:rPr lang="en-US" sz="2800">
                <a:latin typeface="Arial"/>
                <a:ea typeface="+mn-lt"/>
                <a:cs typeface="Arial"/>
              </a:rPr>
              <a:t>It searches for a YouTube video related to a given </a:t>
            </a:r>
            <a:r>
              <a:rPr lang="en-US" sz="2800" err="1">
                <a:latin typeface="Arial"/>
                <a:ea typeface="+mn-lt"/>
                <a:cs typeface="Arial"/>
              </a:rPr>
              <a:t>formed_word</a:t>
            </a:r>
            <a:r>
              <a:rPr lang="en-US" sz="2800">
                <a:latin typeface="Arial"/>
                <a:ea typeface="+mn-lt"/>
                <a:cs typeface="Arial"/>
              </a:rPr>
              <a:t> and plays it in a web browser.</a:t>
            </a:r>
            <a:endParaRPr lang="en-US"/>
          </a:p>
          <a:p>
            <a:pPr marL="457200" indent="-457200" algn="just">
              <a:buFont typeface="Arial"/>
              <a:buChar char="•"/>
            </a:pPr>
            <a:r>
              <a:rPr lang="en-US" sz="2800">
                <a:solidFill>
                  <a:schemeClr val="tx2"/>
                </a:solidFill>
                <a:latin typeface="Arial"/>
                <a:ea typeface="+mn-lt"/>
                <a:cs typeface="Arial"/>
              </a:rPr>
              <a:t>Searching for YouTube Video:</a:t>
            </a:r>
            <a:r>
              <a:rPr lang="en-US" sz="2800">
                <a:latin typeface="Arial"/>
                <a:cs typeface="Arial"/>
              </a:rPr>
              <a:t> </a:t>
            </a:r>
            <a:r>
              <a:rPr lang="en-US" sz="2800">
                <a:latin typeface="Arial"/>
                <a:ea typeface="+mn-lt"/>
                <a:cs typeface="Arial"/>
              </a:rPr>
              <a:t>uses the </a:t>
            </a:r>
            <a:r>
              <a:rPr lang="en-US" sz="2800" err="1">
                <a:latin typeface="Arial"/>
                <a:ea typeface="+mn-lt"/>
                <a:cs typeface="Arial"/>
              </a:rPr>
              <a:t>YoutubeSearch</a:t>
            </a:r>
            <a:r>
              <a:rPr lang="en-US" sz="2800">
                <a:latin typeface="Arial"/>
                <a:ea typeface="+mn-lt"/>
                <a:cs typeface="Arial"/>
              </a:rPr>
              <a:t> library to search for YouTube videos related to the </a:t>
            </a:r>
            <a:r>
              <a:rPr lang="en-US" sz="2800" err="1">
                <a:latin typeface="Arial"/>
                <a:ea typeface="+mn-lt"/>
                <a:cs typeface="Arial"/>
              </a:rPr>
              <a:t>formed_word</a:t>
            </a:r>
            <a:r>
              <a:rPr lang="en-US" sz="2800">
                <a:latin typeface="Arial"/>
                <a:ea typeface="+mn-lt"/>
                <a:cs typeface="Arial"/>
              </a:rPr>
              <a:t>. It limits the search to one result (</a:t>
            </a:r>
            <a:r>
              <a:rPr lang="en-US" sz="2800" err="1">
                <a:latin typeface="Arial"/>
                <a:ea typeface="+mn-lt"/>
                <a:cs typeface="Arial"/>
              </a:rPr>
              <a:t>max_results</a:t>
            </a:r>
            <a:r>
              <a:rPr lang="en-US" sz="2800">
                <a:latin typeface="Arial"/>
                <a:ea typeface="+mn-lt"/>
                <a:cs typeface="Arial"/>
              </a:rPr>
              <a:t>=1) and stores the results in the results variable.</a:t>
            </a:r>
          </a:p>
          <a:p>
            <a:pPr marL="457200" indent="-457200" algn="just">
              <a:buFont typeface="Arial"/>
              <a:buChar char="•"/>
            </a:pPr>
            <a:r>
              <a:rPr lang="en-US" sz="2800">
                <a:solidFill>
                  <a:schemeClr val="tx2"/>
                </a:solidFill>
                <a:latin typeface="Arial"/>
                <a:ea typeface="+mn-lt"/>
                <a:cs typeface="Arial"/>
              </a:rPr>
              <a:t>Checking if Results Exist</a:t>
            </a:r>
            <a:r>
              <a:rPr lang="en-US" sz="2800">
                <a:latin typeface="Arial"/>
                <a:ea typeface="+mn-lt"/>
                <a:cs typeface="Arial"/>
              </a:rPr>
              <a:t>: Checks if the results list is not empty, meaning at least one video was found.</a:t>
            </a:r>
          </a:p>
          <a:p>
            <a:pPr marL="457200" indent="-457200" algn="just">
              <a:buFont typeface="Arial"/>
              <a:buChar char="•"/>
            </a:pPr>
            <a:r>
              <a:rPr lang="en-US" sz="2800">
                <a:solidFill>
                  <a:schemeClr val="tx2"/>
                </a:solidFill>
                <a:latin typeface="Arial"/>
                <a:ea typeface="+mn-lt"/>
                <a:cs typeface="Arial"/>
              </a:rPr>
              <a:t>Creating Video URL: </a:t>
            </a:r>
            <a:r>
              <a:rPr lang="en-US" sz="2800">
                <a:latin typeface="Arial"/>
                <a:ea typeface="+mn-lt"/>
                <a:cs typeface="Arial"/>
              </a:rPr>
              <a:t>Constructs the URL of the first video in the search results. It appends the video's URL suffix to the base YouTube URL.</a:t>
            </a:r>
            <a:endParaRPr lang="en-US" sz="2800">
              <a:latin typeface="Arial"/>
              <a:cs typeface="Arial"/>
            </a:endParaRPr>
          </a:p>
          <a:p>
            <a:pPr marL="457200" indent="-457200" algn="just">
              <a:buFont typeface="Arial"/>
              <a:buChar char="•"/>
            </a:pPr>
            <a:r>
              <a:rPr lang="en-US" sz="2800">
                <a:solidFill>
                  <a:schemeClr val="tx2"/>
                </a:solidFill>
                <a:latin typeface="Arial"/>
                <a:ea typeface="+mn-lt"/>
                <a:cs typeface="Arial"/>
              </a:rPr>
              <a:t>Opening Video in Web Browser: </a:t>
            </a:r>
            <a:r>
              <a:rPr lang="en-US" sz="2800">
                <a:latin typeface="Arial"/>
                <a:ea typeface="+mn-lt"/>
                <a:cs typeface="Arial"/>
              </a:rPr>
              <a:t>Opens the constructed </a:t>
            </a:r>
            <a:r>
              <a:rPr lang="en-US" sz="2800" err="1">
                <a:latin typeface="Arial"/>
                <a:ea typeface="+mn-lt"/>
                <a:cs typeface="Arial"/>
              </a:rPr>
              <a:t>video_url</a:t>
            </a:r>
            <a:r>
              <a:rPr lang="en-US" sz="2800">
                <a:latin typeface="Arial"/>
                <a:ea typeface="+mn-lt"/>
                <a:cs typeface="Arial"/>
              </a:rPr>
              <a:t> in the default web browser, effectively playing the YouTube video.</a:t>
            </a:r>
            <a:endParaRPr lang="en-US">
              <a:cs typeface="Calibri"/>
            </a:endParaRPr>
          </a:p>
          <a:p>
            <a:pPr marL="457200" indent="-457200" algn="just">
              <a:buFont typeface="Arial"/>
              <a:buChar char="•"/>
            </a:pPr>
            <a:endParaRPr lang="en-US" sz="2800">
              <a:solidFill>
                <a:schemeClr val="tx2"/>
              </a:solidFill>
              <a:latin typeface="Arial"/>
              <a:cs typeface="Arial"/>
            </a:endParaRPr>
          </a:p>
          <a:p>
            <a:pPr marL="457200" indent="-457200" algn="just">
              <a:buFont typeface="Arial"/>
              <a:buChar char="•"/>
            </a:pPr>
            <a:endParaRPr lang="en-US" sz="2800">
              <a:solidFill>
                <a:srgbClr val="1F497D"/>
              </a:solidFill>
              <a:latin typeface="Arial"/>
              <a:cs typeface="Arial"/>
            </a:endParaRPr>
          </a:p>
          <a:p>
            <a:br>
              <a:rPr lang="en-US" sz="2400"/>
            </a:br>
            <a:endParaRPr lang="en-US" sz="4400">
              <a:cs typeface="Calibri"/>
            </a:endParaRPr>
          </a:p>
        </p:txBody>
      </p:sp>
    </p:spTree>
    <p:extLst>
      <p:ext uri="{BB962C8B-B14F-4D97-AF65-F5344CB8AC3E}">
        <p14:creationId xmlns:p14="http://schemas.microsoft.com/office/powerpoint/2010/main" val="2122211788"/>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5C84BB-E09F-A91B-51D1-75D9EDD15D1A}"/>
              </a:ext>
            </a:extLst>
          </p:cNvPr>
          <p:cNvSpPr txBox="1"/>
          <p:nvPr/>
        </p:nvSpPr>
        <p:spPr>
          <a:xfrm>
            <a:off x="2353726" y="1696871"/>
            <a:ext cx="13178639" cy="54476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tx2"/>
                </a:solidFill>
                <a:latin typeface="Arial"/>
                <a:cs typeface="Arial"/>
              </a:rPr>
              <a:t>3.</a:t>
            </a:r>
            <a:r>
              <a:rPr lang="en-US" sz="2800" b="1">
                <a:solidFill>
                  <a:schemeClr val="tx2"/>
                </a:solidFill>
                <a:latin typeface="Arial"/>
                <a:ea typeface="+mn-lt"/>
                <a:cs typeface="Arial"/>
              </a:rPr>
              <a:t>Weather information module()</a:t>
            </a:r>
            <a:r>
              <a:rPr lang="en-US" sz="2800" b="1" err="1">
                <a:solidFill>
                  <a:schemeClr val="tx2"/>
                </a:solidFill>
                <a:latin typeface="Arial"/>
                <a:ea typeface="+mn-lt"/>
                <a:cs typeface="Arial"/>
              </a:rPr>
              <a:t>read_weather</a:t>
            </a:r>
            <a:r>
              <a:rPr lang="en-US" sz="2800" b="1">
                <a:solidFill>
                  <a:schemeClr val="tx2"/>
                </a:solidFill>
                <a:latin typeface="Arial"/>
                <a:ea typeface="+mn-lt"/>
                <a:cs typeface="Arial"/>
              </a:rPr>
              <a:t>()) </a:t>
            </a:r>
            <a:r>
              <a:rPr lang="en-GB" sz="2800" b="1" u="sng">
                <a:solidFill>
                  <a:schemeClr val="tx2"/>
                </a:solidFill>
                <a:latin typeface="Arial"/>
                <a:ea typeface="+mn-lt"/>
                <a:cs typeface="Arial"/>
              </a:rPr>
              <a:t>:</a:t>
            </a:r>
            <a:endParaRPr lang="en-GB" sz="2800" b="1" u="sng">
              <a:solidFill>
                <a:schemeClr val="tx2"/>
              </a:solidFill>
              <a:latin typeface="Arial"/>
              <a:cs typeface="Arial"/>
            </a:endParaRPr>
          </a:p>
          <a:p>
            <a:r>
              <a:rPr lang="en-US" sz="2800">
                <a:latin typeface="Arial"/>
                <a:ea typeface="+mn-lt"/>
                <a:cs typeface="Arial"/>
              </a:rPr>
              <a:t>It fetches the current weather information for a specific location (in this case, Kolkata) from a weather website. It then reads the weather information aloud using text-to-speech (TTS). .</a:t>
            </a:r>
            <a:endParaRPr lang="en-US">
              <a:cs typeface="Calibri"/>
            </a:endParaRPr>
          </a:p>
          <a:p>
            <a:pPr marL="457200" indent="-457200" algn="just">
              <a:buFont typeface="Arial"/>
              <a:buChar char="•"/>
            </a:pPr>
            <a:r>
              <a:rPr lang="en-US" sz="2800">
                <a:solidFill>
                  <a:schemeClr val="tx2"/>
                </a:solidFill>
                <a:latin typeface="Arial"/>
                <a:ea typeface="+mn-lt"/>
                <a:cs typeface="Arial"/>
              </a:rPr>
              <a:t>Fetching Weather Information:</a:t>
            </a:r>
            <a:r>
              <a:rPr lang="en-US" sz="2800">
                <a:latin typeface="Arial"/>
                <a:cs typeface="Arial"/>
              </a:rPr>
              <a:t> It fetches the weather information from the given </a:t>
            </a:r>
            <a:r>
              <a:rPr lang="en-US" sz="2800" err="1">
                <a:latin typeface="Arial"/>
                <a:cs typeface="Arial"/>
              </a:rPr>
              <a:t>url</a:t>
            </a:r>
            <a:r>
              <a:rPr lang="en-US" sz="2800">
                <a:latin typeface="Arial"/>
                <a:cs typeface="Arial"/>
              </a:rPr>
              <a:t> using </a:t>
            </a:r>
            <a:r>
              <a:rPr lang="en-US" sz="2800" err="1">
                <a:latin typeface="Arial"/>
                <a:cs typeface="Arial"/>
              </a:rPr>
              <a:t>webscraping</a:t>
            </a:r>
            <a:r>
              <a:rPr lang="en-US" sz="2800">
                <a:latin typeface="Arial"/>
                <a:cs typeface="Arial"/>
              </a:rPr>
              <a:t>.</a:t>
            </a:r>
            <a:endParaRPr lang="en-US" sz="2800">
              <a:solidFill>
                <a:srgbClr val="000000"/>
              </a:solidFill>
              <a:latin typeface="Arial"/>
              <a:ea typeface="+mn-lt"/>
              <a:cs typeface="Arial"/>
            </a:endParaRPr>
          </a:p>
          <a:p>
            <a:pPr marL="457200" indent="-457200" algn="just">
              <a:buFont typeface="Arial"/>
              <a:buChar char="•"/>
            </a:pPr>
            <a:r>
              <a:rPr lang="en-US" sz="2800">
                <a:solidFill>
                  <a:schemeClr val="tx2"/>
                </a:solidFill>
                <a:latin typeface="Arial"/>
                <a:ea typeface="+mn-lt"/>
                <a:cs typeface="Arial"/>
              </a:rPr>
              <a:t>Text-to-Speech (TTS) Engine Initialization:</a:t>
            </a:r>
            <a:r>
              <a:rPr lang="en-US" sz="2800">
                <a:latin typeface="Arial"/>
                <a:ea typeface="+mn-lt"/>
                <a:cs typeface="Arial"/>
              </a:rPr>
              <a:t> Initializes a text-to-speech (TTS) engine using the pyttsx3 library.</a:t>
            </a:r>
            <a:endParaRPr lang="en-US">
              <a:cs typeface="Calibri"/>
            </a:endParaRPr>
          </a:p>
          <a:p>
            <a:pPr marL="457200" indent="-457200" algn="just">
              <a:buFont typeface="Arial"/>
              <a:buChar char="•"/>
            </a:pPr>
            <a:r>
              <a:rPr lang="en-US" sz="2800">
                <a:solidFill>
                  <a:schemeClr val="tx2"/>
                </a:solidFill>
                <a:latin typeface="Arial"/>
                <a:ea typeface="+mn-lt"/>
                <a:cs typeface="Arial"/>
              </a:rPr>
              <a:t>Reading Aloud the Weather Information: </a:t>
            </a:r>
            <a:r>
              <a:rPr lang="en-US" sz="2800">
                <a:latin typeface="Arial"/>
                <a:ea typeface="+mn-lt"/>
                <a:cs typeface="Arial"/>
              </a:rPr>
              <a:t>This line constructs a sentence with the fetched </a:t>
            </a:r>
            <a:r>
              <a:rPr lang="en-US" sz="2800" err="1">
                <a:latin typeface="Arial"/>
                <a:ea typeface="+mn-lt"/>
                <a:cs typeface="Arial"/>
              </a:rPr>
              <a:t>weather_info</a:t>
            </a:r>
            <a:r>
              <a:rPr lang="en-US" sz="2800">
                <a:latin typeface="Arial"/>
                <a:ea typeface="+mn-lt"/>
                <a:cs typeface="Arial"/>
              </a:rPr>
              <a:t> and instructs the TTS engine to read it aloud.</a:t>
            </a:r>
            <a:endParaRPr lang="en-US">
              <a:cs typeface="Calibri"/>
            </a:endParaRPr>
          </a:p>
          <a:p>
            <a:pPr algn="just"/>
            <a:br>
              <a:rPr lang="en-US" sz="2400"/>
            </a:br>
            <a:endParaRPr lang="en-US" sz="4400">
              <a:cs typeface="Calibri"/>
            </a:endParaRPr>
          </a:p>
        </p:txBody>
      </p:sp>
    </p:spTree>
    <p:extLst>
      <p:ext uri="{BB962C8B-B14F-4D97-AF65-F5344CB8AC3E}">
        <p14:creationId xmlns:p14="http://schemas.microsoft.com/office/powerpoint/2010/main" val="827716458"/>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C07928-B3EC-0871-7191-40435468E62B}"/>
              </a:ext>
            </a:extLst>
          </p:cNvPr>
          <p:cNvSpPr txBox="1"/>
          <p:nvPr/>
        </p:nvSpPr>
        <p:spPr>
          <a:xfrm>
            <a:off x="885373" y="828885"/>
            <a:ext cx="16738505" cy="8502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7050" b="1">
                <a:solidFill>
                  <a:srgbClr val="1C53A3"/>
                </a:solidFill>
                <a:latin typeface="HK Grotesk Bold"/>
                <a:ea typeface="+mn-lt"/>
                <a:cs typeface="+mn-lt"/>
              </a:rPr>
              <a:t>LIMITATIONS</a:t>
            </a:r>
            <a:endParaRPr lang="en-US"/>
          </a:p>
          <a:p>
            <a:endParaRPr lang="en-GB" sz="2800">
              <a:latin typeface="Arial"/>
              <a:ea typeface="Calibri"/>
              <a:cs typeface="Calibri"/>
            </a:endParaRPr>
          </a:p>
          <a:p>
            <a:r>
              <a:rPr lang="en-GB" sz="2800">
                <a:solidFill>
                  <a:schemeClr val="tx2"/>
                </a:solidFill>
                <a:latin typeface="Arial"/>
                <a:ea typeface="+mn-lt"/>
                <a:cs typeface="Arial"/>
              </a:rPr>
              <a:t>Dependency on Webcam Quality</a:t>
            </a:r>
            <a:r>
              <a:rPr lang="en-GB" sz="2800">
                <a:solidFill>
                  <a:srgbClr val="0E101A"/>
                </a:solidFill>
                <a:latin typeface="Arial"/>
                <a:ea typeface="+mn-lt"/>
                <a:cs typeface="Arial"/>
              </a:rPr>
              <a:t>:</a:t>
            </a:r>
            <a:r>
              <a:rPr lang="en-GB" sz="2800">
                <a:solidFill>
                  <a:schemeClr val="tx2"/>
                </a:solidFill>
                <a:latin typeface="Arial"/>
                <a:ea typeface="+mn-lt"/>
                <a:cs typeface="Arial"/>
              </a:rPr>
              <a:t>-</a:t>
            </a:r>
            <a:r>
              <a:rPr lang="en-GB" sz="2800">
                <a:solidFill>
                  <a:srgbClr val="0E101A"/>
                </a:solidFill>
                <a:latin typeface="Arial"/>
                <a:ea typeface="Calibri"/>
                <a:cs typeface="Arial"/>
              </a:rPr>
              <a:t> </a:t>
            </a:r>
            <a:r>
              <a:rPr lang="en-GB" sz="2800">
                <a:solidFill>
                  <a:srgbClr val="0E101A"/>
                </a:solidFill>
                <a:latin typeface="Arial"/>
                <a:ea typeface="+mn-lt"/>
                <a:cs typeface="+mn-lt"/>
              </a:rPr>
              <a:t>The model's performance is directly impacted by the quality of the webcam used. A higher resolution webcam provides clearer images, leading to better hand gesture</a:t>
            </a:r>
            <a:endParaRPr lang="en-GB" sz="2800">
              <a:latin typeface="Arial"/>
              <a:cs typeface="Calibri"/>
            </a:endParaRPr>
          </a:p>
          <a:p>
            <a:r>
              <a:rPr lang="en-GB" sz="2800">
                <a:solidFill>
                  <a:srgbClr val="0E101A"/>
                </a:solidFill>
                <a:latin typeface="Arial"/>
                <a:ea typeface="+mn-lt"/>
                <a:cs typeface="+mn-lt"/>
              </a:rPr>
              <a:t>detection and prediction.</a:t>
            </a:r>
            <a:endParaRPr lang="en-GB" sz="2800">
              <a:latin typeface="Arial"/>
              <a:ea typeface="+mn-lt"/>
              <a:cs typeface="+mn-lt"/>
            </a:endParaRPr>
          </a:p>
          <a:p>
            <a:endParaRPr lang="en-GB" sz="2800">
              <a:solidFill>
                <a:schemeClr val="tx2"/>
              </a:solidFill>
              <a:latin typeface="Arial"/>
              <a:ea typeface="+mn-lt"/>
              <a:cs typeface="Arial"/>
            </a:endParaRPr>
          </a:p>
          <a:p>
            <a:r>
              <a:rPr lang="en-GB" sz="2800">
                <a:solidFill>
                  <a:schemeClr val="tx2"/>
                </a:solidFill>
                <a:latin typeface="Arial"/>
                <a:ea typeface="+mn-lt"/>
                <a:cs typeface="Arial"/>
              </a:rPr>
              <a:t>Sensitivity to Lighting Conditions:- </a:t>
            </a:r>
            <a:r>
              <a:rPr lang="en-GB" sz="2800">
                <a:latin typeface="Arial"/>
                <a:ea typeface="+mn-lt"/>
                <a:cs typeface="+mn-lt"/>
              </a:rPr>
              <a:t>The model's accuracy is influenced by the lighting conditions in the user's</a:t>
            </a:r>
            <a:endParaRPr lang="en-GB" sz="2800">
              <a:latin typeface="Arial"/>
              <a:ea typeface="+mn-lt"/>
              <a:cs typeface="Calibri"/>
            </a:endParaRPr>
          </a:p>
          <a:p>
            <a:r>
              <a:rPr lang="en-GB" sz="2800">
                <a:latin typeface="Arial"/>
                <a:ea typeface="+mn-lt"/>
                <a:cs typeface="+mn-lt"/>
              </a:rPr>
              <a:t>environment. Adequate lighting is essential for clear image capture and accurate</a:t>
            </a:r>
            <a:endParaRPr lang="en-GB" sz="2800">
              <a:latin typeface="Arial"/>
              <a:cs typeface="Calibri"/>
            </a:endParaRPr>
          </a:p>
          <a:p>
            <a:r>
              <a:rPr lang="en-GB" sz="2800">
                <a:latin typeface="Arial"/>
                <a:ea typeface="+mn-lt"/>
                <a:cs typeface="+mn-lt"/>
              </a:rPr>
              <a:t>gesture recognition.</a:t>
            </a:r>
          </a:p>
          <a:p>
            <a:endParaRPr lang="en-GB" sz="2800">
              <a:solidFill>
                <a:schemeClr val="tx2"/>
              </a:solidFill>
              <a:latin typeface="Arial"/>
              <a:ea typeface="Calibri"/>
              <a:cs typeface="Arial"/>
            </a:endParaRPr>
          </a:p>
          <a:p>
            <a:r>
              <a:rPr lang="en-GB" sz="2800">
                <a:solidFill>
                  <a:schemeClr val="tx2"/>
                </a:solidFill>
                <a:latin typeface="Arial"/>
                <a:ea typeface="+mn-lt"/>
                <a:cs typeface="Arial"/>
              </a:rPr>
              <a:t>Limited to Basic Alphabet </a:t>
            </a:r>
            <a:r>
              <a:rPr lang="en-GB" sz="2800">
                <a:solidFill>
                  <a:schemeClr val="tx2"/>
                </a:solidFill>
                <a:latin typeface="Arial"/>
                <a:ea typeface="Calibri"/>
                <a:cs typeface="Arial"/>
              </a:rPr>
              <a:t>Gestures:-</a:t>
            </a:r>
            <a:r>
              <a:rPr lang="en-GB" sz="2800">
                <a:latin typeface="Arial"/>
                <a:ea typeface="+mn-lt"/>
                <a:cs typeface="Arial"/>
              </a:rPr>
              <a:t>The current model is designed to recognize and interpret basic alphabet gestures from American Sign Language (ASL). It may not accurately detect more complex</a:t>
            </a:r>
            <a:endParaRPr lang="en-GB">
              <a:cs typeface="Calibri"/>
            </a:endParaRPr>
          </a:p>
          <a:p>
            <a:pPr>
              <a:spcBef>
                <a:spcPct val="0"/>
              </a:spcBef>
            </a:pPr>
            <a:r>
              <a:rPr lang="en-GB" sz="2800">
                <a:latin typeface="Arial"/>
                <a:ea typeface="+mn-lt"/>
                <a:cs typeface="Arial"/>
              </a:rPr>
              <a:t> signs.</a:t>
            </a:r>
            <a:endParaRPr lang="en-GB" sz="2800"/>
          </a:p>
          <a:p>
            <a:endParaRPr lang="en-GB" sz="2800">
              <a:solidFill>
                <a:schemeClr val="tx2"/>
              </a:solidFill>
              <a:latin typeface="Arial"/>
              <a:ea typeface="+mn-lt"/>
              <a:cs typeface="Arial"/>
            </a:endParaRPr>
          </a:p>
          <a:p>
            <a:r>
              <a:rPr lang="en-GB" sz="2800">
                <a:solidFill>
                  <a:schemeClr val="tx2"/>
                </a:solidFill>
                <a:latin typeface="Arial"/>
                <a:ea typeface="+mn-lt"/>
                <a:cs typeface="Arial"/>
              </a:rPr>
              <a:t>System </a:t>
            </a:r>
            <a:r>
              <a:rPr lang="en-GB" sz="2800">
                <a:solidFill>
                  <a:schemeClr val="tx2"/>
                </a:solidFill>
                <a:latin typeface="Arial"/>
                <a:cs typeface="Arial"/>
              </a:rPr>
              <a:t>Intensiveness:-</a:t>
            </a:r>
            <a:r>
              <a:rPr lang="en-GB" sz="2800">
                <a:latin typeface="Arial"/>
                <a:ea typeface="+mn-lt"/>
                <a:cs typeface="Arial"/>
              </a:rPr>
              <a:t>The model's computational requirements demand a system with sufficient</a:t>
            </a:r>
            <a:endParaRPr lang="en-GB" sz="2400">
              <a:latin typeface="Arial"/>
              <a:ea typeface="+mn-lt"/>
              <a:cs typeface="Calibri"/>
            </a:endParaRPr>
          </a:p>
          <a:p>
            <a:pPr>
              <a:spcBef>
                <a:spcPct val="0"/>
              </a:spcBef>
            </a:pPr>
            <a:r>
              <a:rPr lang="en-GB" sz="2800">
                <a:latin typeface="Arial"/>
                <a:ea typeface="+mn-lt"/>
                <a:cs typeface="Arial"/>
              </a:rPr>
              <a:t>processing power and memory. It is recommended to have at least an Intel i5 CPU</a:t>
            </a:r>
            <a:endParaRPr lang="en-GB">
              <a:cs typeface="Calibri"/>
            </a:endParaRPr>
          </a:p>
          <a:p>
            <a:r>
              <a:rPr lang="en-GB" sz="2800">
                <a:latin typeface="Arial"/>
                <a:cs typeface="Arial"/>
              </a:rPr>
              <a:t>and 8GB of RAM for smooth operation.</a:t>
            </a:r>
            <a:endParaRPr lang="en-GB"/>
          </a:p>
        </p:txBody>
      </p:sp>
    </p:spTree>
    <p:extLst>
      <p:ext uri="{BB962C8B-B14F-4D97-AF65-F5344CB8AC3E}">
        <p14:creationId xmlns:p14="http://schemas.microsoft.com/office/powerpoint/2010/main" val="1361810356"/>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C07928-B3EC-0871-7191-40435468E62B}"/>
              </a:ext>
            </a:extLst>
          </p:cNvPr>
          <p:cNvSpPr txBox="1"/>
          <p:nvPr/>
        </p:nvSpPr>
        <p:spPr>
          <a:xfrm>
            <a:off x="885373" y="828885"/>
            <a:ext cx="16738505" cy="80098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7050" b="1">
                <a:solidFill>
                  <a:srgbClr val="1C53A3"/>
                </a:solidFill>
                <a:latin typeface="HK Grotesk Bold"/>
                <a:ea typeface="Calibri"/>
                <a:cs typeface="Calibri"/>
              </a:rPr>
              <a:t>FUTURE SCOPE</a:t>
            </a:r>
          </a:p>
          <a:p>
            <a:endParaRPr lang="en-GB" sz="2400">
              <a:latin typeface="Arial"/>
              <a:ea typeface="Calibri"/>
              <a:cs typeface="Calibri"/>
            </a:endParaRPr>
          </a:p>
          <a:p>
            <a:r>
              <a:rPr lang="en-GB" sz="2400">
                <a:latin typeface="Arial"/>
                <a:ea typeface="+mn-lt"/>
                <a:cs typeface="+mn-lt"/>
              </a:rPr>
              <a:t>Current smart speakers and virtual assistants on the market, are not designed to cater to the needs of mute individuals. Our product bridges this gap by bringing the capabilities of virtual assistants to a segment of the population that often gets overlooked in mainstream tech development. </a:t>
            </a:r>
            <a:endParaRPr lang="en-GB" sz="2400">
              <a:solidFill>
                <a:srgbClr val="000000"/>
              </a:solidFill>
              <a:latin typeface="Arial"/>
              <a:ea typeface="+mn-lt"/>
              <a:cs typeface="Calibri"/>
            </a:endParaRPr>
          </a:p>
          <a:p>
            <a:endParaRPr lang="en-GB" sz="2400">
              <a:solidFill>
                <a:srgbClr val="0E101A"/>
              </a:solidFill>
              <a:latin typeface="Arial"/>
              <a:ea typeface="Calibri"/>
              <a:cs typeface="Arial"/>
            </a:endParaRPr>
          </a:p>
          <a:p>
            <a:r>
              <a:rPr lang="en-GB" sz="2800">
                <a:solidFill>
                  <a:schemeClr val="tx2"/>
                </a:solidFill>
                <a:latin typeface="Arial"/>
                <a:ea typeface="Calibri"/>
                <a:cs typeface="Arial"/>
              </a:rPr>
              <a:t>Real-time Translation-</a:t>
            </a:r>
            <a:r>
              <a:rPr lang="en-GB" sz="2400">
                <a:solidFill>
                  <a:srgbClr val="0E101A"/>
                </a:solidFill>
                <a:latin typeface="Arial"/>
                <a:ea typeface="Calibri"/>
                <a:cs typeface="Arial"/>
              </a:rPr>
              <a:t> The virtual assistant would offer real-time translation services, converting sign language into spoken or written language and vice versa. This will be particularly beneficial in diverse linguistic environments.</a:t>
            </a:r>
            <a:endParaRPr lang="en-GB" sz="2400">
              <a:solidFill>
                <a:srgbClr val="000000"/>
              </a:solidFill>
              <a:latin typeface="Arial"/>
              <a:ea typeface="Calibri"/>
              <a:cs typeface="Calibri"/>
            </a:endParaRPr>
          </a:p>
          <a:p>
            <a:endParaRPr lang="en-GB" sz="2400">
              <a:solidFill>
                <a:srgbClr val="0E101A"/>
              </a:solidFill>
              <a:latin typeface="Arial"/>
              <a:ea typeface="Calibri"/>
              <a:cs typeface="Arial"/>
            </a:endParaRPr>
          </a:p>
          <a:p>
            <a:r>
              <a:rPr lang="en-GB" sz="2800">
                <a:solidFill>
                  <a:schemeClr val="tx2"/>
                </a:solidFill>
                <a:latin typeface="Arial"/>
                <a:ea typeface="Calibri"/>
                <a:cs typeface="Arial"/>
              </a:rPr>
              <a:t>Assistance in Daily Activities-</a:t>
            </a:r>
            <a:r>
              <a:rPr lang="en-GB" sz="2400">
                <a:solidFill>
                  <a:srgbClr val="0E101A"/>
                </a:solidFill>
                <a:latin typeface="Arial"/>
                <a:ea typeface="Calibri"/>
                <a:cs typeface="Arial"/>
              </a:rPr>
              <a:t> The virtual assistant can assist with daily tasks based on sign language commands, providing a hands-free way for individuals to control smart home devices, set reminders, make calls, send messages, or perform other activities.</a:t>
            </a:r>
          </a:p>
          <a:p>
            <a:endParaRPr lang="en-GB" sz="2400">
              <a:solidFill>
                <a:srgbClr val="0E101A"/>
              </a:solidFill>
              <a:latin typeface="Arial"/>
              <a:ea typeface="Calibri"/>
              <a:cs typeface="Arial"/>
            </a:endParaRPr>
          </a:p>
          <a:p>
            <a:r>
              <a:rPr lang="en-GB" sz="2800">
                <a:solidFill>
                  <a:schemeClr val="tx2"/>
                </a:solidFill>
                <a:latin typeface="Arial"/>
                <a:ea typeface="Calibri"/>
                <a:cs typeface="Arial"/>
              </a:rPr>
              <a:t>Accessibility in Public Spaces-</a:t>
            </a:r>
            <a:r>
              <a:rPr lang="en-GB" sz="2400">
                <a:solidFill>
                  <a:srgbClr val="0E101A"/>
                </a:solidFill>
                <a:latin typeface="Arial"/>
                <a:ea typeface="Calibri"/>
                <a:cs typeface="Arial"/>
              </a:rPr>
              <a:t> Implementing the virtual assistant in public spaces, such as transportation hubs, offices, and hospitals, could enhance accessibility for mute individuals who use sign language.</a:t>
            </a:r>
            <a:endParaRPr lang="en-GB" sz="2400">
              <a:latin typeface="Arial"/>
              <a:ea typeface="Calibri"/>
              <a:cs typeface="Calibri"/>
            </a:endParaRPr>
          </a:p>
          <a:p>
            <a:pPr marL="285750" indent="-285750">
              <a:buFont typeface="Arial"/>
              <a:buChar char="•"/>
            </a:pPr>
            <a:endParaRPr lang="en-GB" sz="2400">
              <a:solidFill>
                <a:srgbClr val="0E101A"/>
              </a:solidFill>
              <a:latin typeface="Arial"/>
              <a:ea typeface="Calibri"/>
              <a:cs typeface="Arial"/>
            </a:endParaRPr>
          </a:p>
          <a:p>
            <a:r>
              <a:rPr lang="en-GB" sz="2800">
                <a:solidFill>
                  <a:schemeClr val="tx2"/>
                </a:solidFill>
                <a:latin typeface="Arial"/>
                <a:ea typeface="Calibri"/>
                <a:cs typeface="Arial"/>
              </a:rPr>
              <a:t>Inclusion in Virtual Meetings-</a:t>
            </a:r>
            <a:r>
              <a:rPr lang="en-GB" sz="2400">
                <a:solidFill>
                  <a:srgbClr val="0E101A"/>
                </a:solidFill>
                <a:latin typeface="Arial"/>
                <a:ea typeface="Calibri"/>
                <a:cs typeface="Arial"/>
              </a:rPr>
              <a:t> The virtual assistant can be integrated into virtual meeting platforms, enabling mute individuals who use sign language to participate in online discussions and collaborate effectively.</a:t>
            </a:r>
            <a:endParaRPr lang="en-GB" sz="2400">
              <a:latin typeface="Arial"/>
              <a:ea typeface="Calibri"/>
              <a:cs typeface="Calibri"/>
            </a:endParaRPr>
          </a:p>
          <a:p>
            <a:endParaRPr lang="en-GB" sz="2000">
              <a:solidFill>
                <a:srgbClr val="0E101A"/>
              </a:solidFill>
              <a:latin typeface="Arial"/>
              <a:ea typeface="Calibri"/>
              <a:cs typeface="Arial"/>
            </a:endParaRPr>
          </a:p>
        </p:txBody>
      </p:sp>
    </p:spTree>
    <p:extLst>
      <p:ext uri="{BB962C8B-B14F-4D97-AF65-F5344CB8AC3E}">
        <p14:creationId xmlns:p14="http://schemas.microsoft.com/office/powerpoint/2010/main" val="3728631822"/>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C53A3"/>
        </a:solidFill>
        <a:effectLst/>
      </p:bgPr>
    </p:bg>
    <p:spTree>
      <p:nvGrpSpPr>
        <p:cNvPr id="1" name=""/>
        <p:cNvGrpSpPr/>
        <p:nvPr/>
      </p:nvGrpSpPr>
      <p:grpSpPr>
        <a:xfrm>
          <a:off x="0" y="0"/>
          <a:ext cx="0" cy="0"/>
          <a:chOff x="0" y="0"/>
          <a:chExt cx="0" cy="0"/>
        </a:xfrm>
      </p:grpSpPr>
      <p:sp>
        <p:nvSpPr>
          <p:cNvPr id="3" name="Freeform 3"/>
          <p:cNvSpPr/>
          <p:nvPr/>
        </p:nvSpPr>
        <p:spPr>
          <a:xfrm rot="11700000" flipH="1">
            <a:off x="14712615" y="5645685"/>
            <a:ext cx="3273411" cy="7174532"/>
          </a:xfrm>
          <a:custGeom>
            <a:avLst/>
            <a:gdLst/>
            <a:ahLst/>
            <a:cxnLst/>
            <a:rect l="l" t="t" r="r" b="b"/>
            <a:pathLst>
              <a:path w="4802358" h="11687153">
                <a:moveTo>
                  <a:pt x="4802358" y="0"/>
                </a:moveTo>
                <a:lnTo>
                  <a:pt x="0" y="0"/>
                </a:lnTo>
                <a:lnTo>
                  <a:pt x="0" y="11687153"/>
                </a:lnTo>
                <a:lnTo>
                  <a:pt x="4802358" y="11687153"/>
                </a:lnTo>
                <a:lnTo>
                  <a:pt x="4802358"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3" name="Group 3">
            <a:extLst>
              <a:ext uri="{FF2B5EF4-FFF2-40B4-BE49-F238E27FC236}">
                <a16:creationId xmlns:a16="http://schemas.microsoft.com/office/drawing/2014/main" id="{75444080-3354-5C06-A021-007C3C746956}"/>
              </a:ext>
            </a:extLst>
          </p:cNvPr>
          <p:cNvGrpSpPr/>
          <p:nvPr/>
        </p:nvGrpSpPr>
        <p:grpSpPr>
          <a:xfrm>
            <a:off x="4998029" y="2415823"/>
            <a:ext cx="8934485" cy="5472174"/>
            <a:chOff x="0" y="2311316"/>
            <a:chExt cx="11912647" cy="7296234"/>
          </a:xfrm>
        </p:grpSpPr>
        <p:sp>
          <p:nvSpPr>
            <p:cNvPr id="10" name="TextBox 4">
              <a:extLst>
                <a:ext uri="{FF2B5EF4-FFF2-40B4-BE49-F238E27FC236}">
                  <a16:creationId xmlns:a16="http://schemas.microsoft.com/office/drawing/2014/main" id="{AEFAAB75-3624-CAC4-8C9D-02BC0FEF9B6F}"/>
                </a:ext>
              </a:extLst>
            </p:cNvPr>
            <p:cNvSpPr txBox="1"/>
            <p:nvPr/>
          </p:nvSpPr>
          <p:spPr>
            <a:xfrm>
              <a:off x="0" y="2311316"/>
              <a:ext cx="11912647" cy="1543671"/>
            </a:xfrm>
            <a:prstGeom prst="rect">
              <a:avLst/>
            </a:prstGeom>
          </p:spPr>
          <p:txBody>
            <a:bodyPr lIns="0" tIns="0" rIns="0" bIns="0" rtlCol="0" anchor="t">
              <a:spAutoFit/>
            </a:bodyPr>
            <a:lstStyle/>
            <a:p>
              <a:pPr>
                <a:lnSpc>
                  <a:spcPts val="9018"/>
                </a:lnSpc>
              </a:pPr>
              <a:r>
                <a:rPr lang="en-US" sz="7600">
                  <a:solidFill>
                    <a:srgbClr val="FFFFFF"/>
                  </a:solidFill>
                  <a:latin typeface="HK Grotesk Bold"/>
                </a:rPr>
                <a:t>PURPOSE</a:t>
              </a:r>
            </a:p>
          </p:txBody>
        </p:sp>
        <p:sp>
          <p:nvSpPr>
            <p:cNvPr id="12" name="TextBox 6">
              <a:extLst>
                <a:ext uri="{FF2B5EF4-FFF2-40B4-BE49-F238E27FC236}">
                  <a16:creationId xmlns:a16="http://schemas.microsoft.com/office/drawing/2014/main" id="{D4EB2BE4-2078-CDD3-90E1-8014D949C45C}"/>
                </a:ext>
              </a:extLst>
            </p:cNvPr>
            <p:cNvSpPr txBox="1"/>
            <p:nvPr/>
          </p:nvSpPr>
          <p:spPr>
            <a:xfrm>
              <a:off x="0" y="4648926"/>
              <a:ext cx="10651731" cy="4958624"/>
            </a:xfrm>
            <a:prstGeom prst="rect">
              <a:avLst/>
            </a:prstGeom>
          </p:spPr>
          <p:txBody>
            <a:bodyPr wrap="square" lIns="0" tIns="0" rIns="0" bIns="0" rtlCol="0" anchor="t">
              <a:spAutoFit/>
            </a:bodyPr>
            <a:lstStyle/>
            <a:p>
              <a:pPr algn="just">
                <a:lnSpc>
                  <a:spcPts val="2856"/>
                </a:lnSpc>
                <a:spcBef>
                  <a:spcPct val="0"/>
                </a:spcBef>
              </a:pPr>
              <a:r>
                <a:rPr lang="en-US" sz="2800" spc="-20">
                  <a:solidFill>
                    <a:schemeClr val="bg1"/>
                  </a:solidFill>
                  <a:latin typeface="Arial"/>
                  <a:ea typeface="+mn-lt"/>
                  <a:cs typeface="+mn-lt"/>
                </a:rPr>
                <a:t>Our purpose is to develop a virtual assistant specially tailored for individuals who are mute. This will allow such individuals to communicate using hand sign language. Our real-time model will utilize a webcam to capture the hand signs, convert them into standard text, and then relay this information to the virtual assistant module. This innovative approach will empower mute individuals to engage with technology efficiently, enhancing their communication and overall quality of life.</a:t>
              </a:r>
              <a:endParaRPr lang="en-US" sz="2800">
                <a:solidFill>
                  <a:schemeClr val="bg1"/>
                </a:solidFill>
                <a:latin typeface="Arial"/>
                <a:ea typeface="+mn-lt"/>
                <a:cs typeface="+mn-lt"/>
              </a:endParaRPr>
            </a:p>
          </p:txBody>
        </p:sp>
      </p:grpSp>
    </p:spTree>
    <p:extLst>
      <p:ext uri="{BB962C8B-B14F-4D97-AF65-F5344CB8AC3E}">
        <p14:creationId xmlns:p14="http://schemas.microsoft.com/office/powerpoint/2010/main" val="3802977403"/>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1A4D61-06DC-BF7E-0487-83591876B29F}"/>
              </a:ext>
            </a:extLst>
          </p:cNvPr>
          <p:cNvSpPr txBox="1"/>
          <p:nvPr/>
        </p:nvSpPr>
        <p:spPr>
          <a:xfrm>
            <a:off x="885373" y="828885"/>
            <a:ext cx="17375586" cy="8132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7050" b="1">
                <a:solidFill>
                  <a:srgbClr val="1C53A3"/>
                </a:solidFill>
                <a:latin typeface="HK Grotesk Bold"/>
                <a:ea typeface="Calibri"/>
                <a:cs typeface="Calibri"/>
              </a:rPr>
              <a:t>REFFERENCES</a:t>
            </a:r>
          </a:p>
          <a:p>
            <a:endParaRPr lang="en-GB" sz="2400">
              <a:latin typeface="Arial"/>
              <a:ea typeface="Calibri"/>
              <a:cs typeface="Calibri"/>
            </a:endParaRPr>
          </a:p>
          <a:p>
            <a:r>
              <a:rPr lang="en-GB" sz="2400">
                <a:latin typeface="Arial"/>
                <a:ea typeface="+mn-lt"/>
                <a:cs typeface="+mn-lt"/>
              </a:rPr>
              <a:t>1. (n.d.). Retrieved from </a:t>
            </a:r>
            <a:r>
              <a:rPr lang="en-GB" sz="2400" err="1">
                <a:latin typeface="Arial"/>
                <a:ea typeface="+mn-lt"/>
                <a:cs typeface="+mn-lt"/>
              </a:rPr>
              <a:t>MediaPipe</a:t>
            </a:r>
            <a:r>
              <a:rPr lang="en-GB" sz="2400">
                <a:latin typeface="Arial"/>
                <a:ea typeface="+mn-lt"/>
                <a:cs typeface="+mn-lt"/>
              </a:rPr>
              <a:t> Hands Documentation: https://mediapipe.readthedocs.io/en/latest/solutions/hands.html </a:t>
            </a:r>
          </a:p>
          <a:p>
            <a:r>
              <a:rPr lang="en-GB" sz="2400">
                <a:latin typeface="Arial"/>
                <a:ea typeface="+mn-lt"/>
                <a:cs typeface="+mn-lt"/>
              </a:rPr>
              <a:t>2. </a:t>
            </a:r>
            <a:r>
              <a:rPr lang="en-GB" sz="2400" err="1">
                <a:latin typeface="Arial"/>
                <a:ea typeface="+mn-lt"/>
                <a:cs typeface="+mn-lt"/>
              </a:rPr>
              <a:t>Baidaa</a:t>
            </a:r>
            <a:r>
              <a:rPr lang="en-GB" sz="2400">
                <a:latin typeface="Arial"/>
                <a:ea typeface="+mn-lt"/>
                <a:cs typeface="+mn-lt"/>
              </a:rPr>
              <a:t> M </a:t>
            </a:r>
            <a:r>
              <a:rPr lang="en-GB" sz="2400" err="1">
                <a:latin typeface="Arial"/>
                <a:ea typeface="+mn-lt"/>
                <a:cs typeface="+mn-lt"/>
              </a:rPr>
              <a:t>Alsafy</a:t>
            </a:r>
            <a:r>
              <a:rPr lang="en-GB" sz="2400">
                <a:latin typeface="Arial"/>
                <a:ea typeface="+mn-lt"/>
                <a:cs typeface="+mn-lt"/>
              </a:rPr>
              <a:t>, Z. M. (2020). Multiclass Classification Methods A Review. University of </a:t>
            </a:r>
            <a:r>
              <a:rPr lang="en-GB" sz="2400" err="1">
                <a:latin typeface="Arial"/>
                <a:ea typeface="+mn-lt"/>
                <a:cs typeface="+mn-lt"/>
              </a:rPr>
              <a:t>Thi_Qar</a:t>
            </a:r>
            <a:r>
              <a:rPr lang="en-GB" sz="2400">
                <a:latin typeface="Arial"/>
                <a:ea typeface="+mn-lt"/>
                <a:cs typeface="+mn-lt"/>
              </a:rPr>
              <a:t>, </a:t>
            </a:r>
            <a:r>
              <a:rPr lang="en-GB" sz="2400" err="1">
                <a:latin typeface="Arial"/>
                <a:ea typeface="+mn-lt"/>
                <a:cs typeface="+mn-lt"/>
              </a:rPr>
              <a:t>Thi_Qar</a:t>
            </a:r>
            <a:r>
              <a:rPr lang="en-GB" sz="2400">
                <a:latin typeface="Arial"/>
                <a:ea typeface="+mn-lt"/>
                <a:cs typeface="+mn-lt"/>
              </a:rPr>
              <a:t>, Iraq. </a:t>
            </a:r>
          </a:p>
          <a:p>
            <a:r>
              <a:rPr lang="en-GB" sz="2400">
                <a:latin typeface="Arial"/>
                <a:ea typeface="+mn-lt"/>
                <a:cs typeface="+mn-lt"/>
              </a:rPr>
              <a:t>3. Latha, B. e. (2023). Hand Gesture and Voice Assistants. E3S Web of Conferences. Vol. 399. EDP Sciences. </a:t>
            </a:r>
          </a:p>
          <a:p>
            <a:r>
              <a:rPr lang="en-GB" sz="2400">
                <a:latin typeface="Arial"/>
                <a:ea typeface="+mn-lt"/>
                <a:cs typeface="+mn-lt"/>
              </a:rPr>
              <a:t>4. Pedregosa, F. a. (2011). Scikit-learn: Machine Learning in Python. </a:t>
            </a:r>
          </a:p>
          <a:p>
            <a:r>
              <a:rPr lang="en-GB" sz="2400">
                <a:latin typeface="Arial"/>
                <a:ea typeface="+mn-lt"/>
                <a:cs typeface="+mn-lt"/>
              </a:rPr>
              <a:t>5. Pickling: Python Object Serialization. (n.d.). Retrieved from Python Documentation: https://docs.python.org/3/library/pickle.html 6. Qi, J. (2024). Computer vision-based hand gesture recognition for human-robot interaction: a review. Complex &amp; Intelligent Systems 10.1. </a:t>
            </a:r>
          </a:p>
          <a:p>
            <a:r>
              <a:rPr lang="en-GB" sz="2400">
                <a:latin typeface="Arial"/>
                <a:ea typeface="+mn-lt"/>
                <a:cs typeface="+mn-lt"/>
              </a:rPr>
              <a:t>7. </a:t>
            </a:r>
            <a:r>
              <a:rPr lang="en-GB" sz="2400" err="1">
                <a:latin typeface="Arial"/>
                <a:ea typeface="+mn-lt"/>
                <a:cs typeface="+mn-lt"/>
              </a:rPr>
              <a:t>sklearn.model_selection.GridSearchCV</a:t>
            </a:r>
            <a:r>
              <a:rPr lang="en-GB" sz="2400">
                <a:latin typeface="Arial"/>
                <a:ea typeface="+mn-lt"/>
                <a:cs typeface="+mn-lt"/>
              </a:rPr>
              <a:t>. (n.d.). Retrieved from scikit-learn.org: https://scikitlearn.org/stable/modules/generated/sklearn.model_selection.GridSearchCV.html </a:t>
            </a:r>
          </a:p>
          <a:p>
            <a:r>
              <a:rPr lang="en-GB" sz="2400">
                <a:latin typeface="Arial"/>
                <a:ea typeface="+mn-lt"/>
                <a:cs typeface="+mn-lt"/>
              </a:rPr>
              <a:t>8. Someshwar, D. (2020). Implementation of virtual assistant with sign language using deep learning and TensorFlow. Second international conference on inventive research in computing applications (ICIRCA). IEEE. </a:t>
            </a:r>
          </a:p>
          <a:p>
            <a:r>
              <a:rPr lang="en-GB" sz="2400">
                <a:latin typeface="Arial"/>
                <a:ea typeface="+mn-lt"/>
                <a:cs typeface="+mn-lt"/>
              </a:rPr>
              <a:t>9. T. J. Swamy, M. N. (2022). Voice and Gesture based Virtual Desktop Assistant for Physically Challenged People. Tirunelveli, India: 6th International Conference on Trends in Electronics and Informatics (ICOEI). </a:t>
            </a:r>
          </a:p>
          <a:p>
            <a:r>
              <a:rPr lang="en-GB" sz="2400">
                <a:latin typeface="Arial"/>
                <a:ea typeface="+mn-lt"/>
                <a:cs typeface="+mn-lt"/>
              </a:rPr>
              <a:t>10. Tomasz </a:t>
            </a:r>
            <a:r>
              <a:rPr lang="en-GB" sz="2400" err="1">
                <a:latin typeface="Arial"/>
                <a:ea typeface="+mn-lt"/>
                <a:cs typeface="+mn-lt"/>
              </a:rPr>
              <a:t>Grzejszczak</a:t>
            </a:r>
            <a:r>
              <a:rPr lang="en-GB" sz="2400">
                <a:latin typeface="Arial"/>
                <a:ea typeface="+mn-lt"/>
                <a:cs typeface="+mn-lt"/>
              </a:rPr>
              <a:t>, M. K. (2016). Hand landmarks detection and localization in </a:t>
            </a:r>
            <a:r>
              <a:rPr lang="en-GB" sz="2400" err="1">
                <a:latin typeface="Arial"/>
                <a:ea typeface="+mn-lt"/>
                <a:cs typeface="+mn-lt"/>
              </a:rPr>
              <a:t>color</a:t>
            </a:r>
            <a:r>
              <a:rPr lang="en-GB" sz="2400">
                <a:latin typeface="Arial"/>
                <a:ea typeface="+mn-lt"/>
                <a:cs typeface="+mn-lt"/>
              </a:rPr>
              <a:t> images. Silesian University of Technology: Multimedia Tools and Applications. </a:t>
            </a:r>
          </a:p>
          <a:p>
            <a:r>
              <a:rPr lang="en-GB" sz="2400">
                <a:latin typeface="Arial"/>
                <a:ea typeface="+mn-lt"/>
                <a:cs typeface="+mn-lt"/>
              </a:rPr>
              <a:t>11. What is Hyperparameter Tuning? (n.d.). Retrieved from Amazon AWS: https://aws.amazon.com/what-is/hyperparameter-tuning/</a:t>
            </a:r>
            <a:endParaRPr lang="en-GB" sz="2400">
              <a:latin typeface="Arial"/>
              <a:cs typeface="Calibri"/>
            </a:endParaRPr>
          </a:p>
          <a:p>
            <a:endParaRPr lang="en-GB" sz="2000">
              <a:solidFill>
                <a:srgbClr val="0E101A"/>
              </a:solidFill>
              <a:latin typeface="Arial"/>
              <a:ea typeface="Calibri"/>
              <a:cs typeface="Arial"/>
            </a:endParaRPr>
          </a:p>
        </p:txBody>
      </p:sp>
    </p:spTree>
    <p:extLst>
      <p:ext uri="{BB962C8B-B14F-4D97-AF65-F5344CB8AC3E}">
        <p14:creationId xmlns:p14="http://schemas.microsoft.com/office/powerpoint/2010/main" val="885205528"/>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artoon of a person holding a magnifying glass&#10;&#10;Description automatically generated">
            <a:extLst>
              <a:ext uri="{FF2B5EF4-FFF2-40B4-BE49-F238E27FC236}">
                <a16:creationId xmlns:a16="http://schemas.microsoft.com/office/drawing/2014/main" id="{54912694-3CF9-C051-64B8-A34316A44EB9}"/>
              </a:ext>
            </a:extLst>
          </p:cNvPr>
          <p:cNvPicPr>
            <a:picLocks noChangeAspect="1"/>
          </p:cNvPicPr>
          <p:nvPr/>
        </p:nvPicPr>
        <p:blipFill>
          <a:blip r:embed="rId2"/>
          <a:stretch>
            <a:fillRect/>
          </a:stretch>
        </p:blipFill>
        <p:spPr>
          <a:xfrm>
            <a:off x="10067192" y="1828800"/>
            <a:ext cx="6611815" cy="6611815"/>
          </a:xfrm>
          <a:prstGeom prst="rect">
            <a:avLst/>
          </a:prstGeom>
        </p:spPr>
      </p:pic>
      <p:sp>
        <p:nvSpPr>
          <p:cNvPr id="4" name="TextBox 3">
            <a:extLst>
              <a:ext uri="{FF2B5EF4-FFF2-40B4-BE49-F238E27FC236}">
                <a16:creationId xmlns:a16="http://schemas.microsoft.com/office/drawing/2014/main" id="{EC66CF21-5A60-3EC6-2621-BADCB13760F5}"/>
              </a:ext>
            </a:extLst>
          </p:cNvPr>
          <p:cNvSpPr txBox="1"/>
          <p:nvPr/>
        </p:nvSpPr>
        <p:spPr>
          <a:xfrm>
            <a:off x="1647678" y="3276013"/>
            <a:ext cx="9500967"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9600">
                <a:solidFill>
                  <a:srgbClr val="1C53A3"/>
                </a:solidFill>
                <a:latin typeface="HK Grotesk Bold"/>
                <a:ea typeface="Calibri"/>
                <a:cs typeface="Calibri"/>
              </a:rPr>
              <a:t>THANK YOU</a:t>
            </a:r>
            <a:endParaRPr lang="en-GB" sz="9600">
              <a:solidFill>
                <a:srgbClr val="1C53A3"/>
              </a:solidFill>
              <a:latin typeface="HK Grotesk Bold"/>
            </a:endParaRPr>
          </a:p>
        </p:txBody>
      </p:sp>
      <p:sp>
        <p:nvSpPr>
          <p:cNvPr id="5" name="TextBox 4">
            <a:extLst>
              <a:ext uri="{FF2B5EF4-FFF2-40B4-BE49-F238E27FC236}">
                <a16:creationId xmlns:a16="http://schemas.microsoft.com/office/drawing/2014/main" id="{25F45E9A-B68C-A7D2-9949-B391FECBE2FB}"/>
              </a:ext>
            </a:extLst>
          </p:cNvPr>
          <p:cNvSpPr txBox="1"/>
          <p:nvPr/>
        </p:nvSpPr>
        <p:spPr>
          <a:xfrm>
            <a:off x="1647677" y="5210320"/>
            <a:ext cx="9500967"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8800">
                <a:solidFill>
                  <a:schemeClr val="tx2">
                    <a:lumMod val="40000"/>
                    <a:lumOff val="60000"/>
                  </a:schemeClr>
                </a:solidFill>
                <a:latin typeface="Assistant"/>
                <a:ea typeface="Calibri"/>
                <a:cs typeface="Calibri"/>
              </a:rPr>
              <a:t>ANY QUESTIONS ?</a:t>
            </a:r>
            <a:endParaRPr lang="en-GB" sz="8800">
              <a:solidFill>
                <a:schemeClr val="tx2">
                  <a:lumMod val="40000"/>
                  <a:lumOff val="60000"/>
                </a:schemeClr>
              </a:solidFill>
              <a:latin typeface="Assistant"/>
            </a:endParaRPr>
          </a:p>
        </p:txBody>
      </p:sp>
    </p:spTree>
    <p:extLst>
      <p:ext uri="{BB962C8B-B14F-4D97-AF65-F5344CB8AC3E}">
        <p14:creationId xmlns:p14="http://schemas.microsoft.com/office/powerpoint/2010/main" val="3359598610"/>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2720000">
            <a:off x="13453939" y="-2756322"/>
            <a:ext cx="5791316" cy="5282324"/>
          </a:xfrm>
          <a:custGeom>
            <a:avLst/>
            <a:gdLst/>
            <a:ahLst/>
            <a:cxnLst/>
            <a:rect l="l" t="t" r="r" b="b"/>
            <a:pathLst>
              <a:path w="10585977" h="8815232">
                <a:moveTo>
                  <a:pt x="0" y="0"/>
                </a:moveTo>
                <a:lnTo>
                  <a:pt x="10585977" y="0"/>
                </a:lnTo>
                <a:lnTo>
                  <a:pt x="10585977" y="8815232"/>
                </a:lnTo>
                <a:lnTo>
                  <a:pt x="0" y="8815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271687" y="1985121"/>
            <a:ext cx="11922373" cy="1157753"/>
          </a:xfrm>
          <a:prstGeom prst="rect">
            <a:avLst/>
          </a:prstGeom>
        </p:spPr>
        <p:txBody>
          <a:bodyPr wrap="square" lIns="0" tIns="0" rIns="0" bIns="0" rtlCol="0" anchor="t">
            <a:spAutoFit/>
          </a:bodyPr>
          <a:lstStyle/>
          <a:p>
            <a:pPr>
              <a:lnSpc>
                <a:spcPts val="9018"/>
              </a:lnSpc>
            </a:pPr>
            <a:r>
              <a:rPr lang="en-US" sz="7600">
                <a:solidFill>
                  <a:srgbClr val="1C53A3"/>
                </a:solidFill>
                <a:latin typeface="HK Grotesk Bold"/>
              </a:rPr>
              <a:t>SCOPE OF THE SYSTEM</a:t>
            </a:r>
            <a:endParaRPr lang="en-US" sz="7642">
              <a:solidFill>
                <a:srgbClr val="1C53A3"/>
              </a:solidFill>
              <a:latin typeface="HK Grotesk Bold"/>
            </a:endParaRPr>
          </a:p>
        </p:txBody>
      </p:sp>
      <p:sp>
        <p:nvSpPr>
          <p:cNvPr id="2" name="TextBox 1">
            <a:extLst>
              <a:ext uri="{FF2B5EF4-FFF2-40B4-BE49-F238E27FC236}">
                <a16:creationId xmlns:a16="http://schemas.microsoft.com/office/drawing/2014/main" id="{5509721B-A3A4-D4F3-05B6-41643F5FC3DA}"/>
              </a:ext>
            </a:extLst>
          </p:cNvPr>
          <p:cNvSpPr txBox="1"/>
          <p:nvPr/>
        </p:nvSpPr>
        <p:spPr>
          <a:xfrm>
            <a:off x="1364649" y="3325154"/>
            <a:ext cx="14638819" cy="65556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2800" b="1">
                <a:solidFill>
                  <a:schemeClr val="tx2"/>
                </a:solidFill>
                <a:latin typeface="Arial"/>
                <a:cs typeface="Arial"/>
              </a:rPr>
              <a:t>Capturing and Tracking hand signs-</a:t>
            </a:r>
            <a:r>
              <a:rPr lang="en-US" sz="2800">
                <a:solidFill>
                  <a:srgbClr val="0E101A"/>
                </a:solidFill>
                <a:latin typeface="Arial"/>
                <a:cs typeface="Arial"/>
              </a:rPr>
              <a:t> facilitate real-time hand recognition through webcam input. Identify and segregate distinct hand landmarks. The system also tracks and monitors the detected hands in real-time. </a:t>
            </a:r>
            <a:endParaRPr lang="en-US" sz="2800">
              <a:latin typeface="Arial"/>
              <a:ea typeface="Calibri"/>
              <a:cs typeface="Calibri"/>
            </a:endParaRPr>
          </a:p>
          <a:p>
            <a:pPr marL="285750" indent="-285750" algn="just">
              <a:buFont typeface="Arial"/>
              <a:buChar char="•"/>
            </a:pPr>
            <a:endParaRPr lang="en-US" sz="2800">
              <a:solidFill>
                <a:srgbClr val="0E101A"/>
              </a:solidFill>
              <a:latin typeface="Arial"/>
              <a:cs typeface="Arial"/>
            </a:endParaRPr>
          </a:p>
          <a:p>
            <a:pPr marL="285750" indent="-285750" algn="just">
              <a:buFont typeface="Arial"/>
              <a:buChar char="•"/>
            </a:pPr>
            <a:r>
              <a:rPr lang="en-US" sz="2800" b="1">
                <a:solidFill>
                  <a:schemeClr val="tx2"/>
                </a:solidFill>
                <a:latin typeface="Arial"/>
                <a:cs typeface="Arial"/>
              </a:rPr>
              <a:t>Sign Language Recognition-</a:t>
            </a:r>
            <a:r>
              <a:rPr lang="en-US" sz="2800">
                <a:solidFill>
                  <a:srgbClr val="0E101A"/>
                </a:solidFill>
                <a:latin typeface="Arial"/>
                <a:cs typeface="Arial"/>
              </a:rPr>
              <a:t> the virtual assistant will be designed to recognize and interpret various sign languages, allowing mute individuals who use sign language as their primary means of communication to interact with technology</a:t>
            </a:r>
            <a:endParaRPr lang="en-US" sz="2800">
              <a:solidFill>
                <a:srgbClr val="000000"/>
              </a:solidFill>
              <a:latin typeface="Calibri"/>
              <a:ea typeface="Calibri"/>
              <a:cs typeface="Calibri"/>
            </a:endParaRPr>
          </a:p>
          <a:p>
            <a:pPr marL="285750" indent="-285750" algn="just">
              <a:buFont typeface="Arial"/>
              <a:buChar char="•"/>
            </a:pPr>
            <a:endParaRPr lang="en-US" sz="2800">
              <a:solidFill>
                <a:srgbClr val="0E101A"/>
              </a:solidFill>
              <a:latin typeface="Arial"/>
              <a:ea typeface="Calibri"/>
              <a:cs typeface="Arial"/>
            </a:endParaRPr>
          </a:p>
          <a:p>
            <a:pPr marL="285750" indent="-285750" algn="just">
              <a:buFont typeface="Arial,Sans-Serif"/>
              <a:buChar char="•"/>
            </a:pPr>
            <a:r>
              <a:rPr lang="en-US" sz="2800" b="1">
                <a:solidFill>
                  <a:schemeClr val="tx2"/>
                </a:solidFill>
                <a:latin typeface="Arial"/>
                <a:cs typeface="Arial"/>
              </a:rPr>
              <a:t>Natural Language Processing-</a:t>
            </a:r>
            <a:r>
              <a:rPr lang="en-US" sz="2800">
                <a:solidFill>
                  <a:srgbClr val="0E101A"/>
                </a:solidFill>
                <a:latin typeface="Arial"/>
                <a:cs typeface="Arial"/>
              </a:rPr>
              <a:t> Once the sign language is converted into textual data, it is further refined and converted into appropriate language structures.</a:t>
            </a:r>
          </a:p>
          <a:p>
            <a:pPr marL="285750" indent="-285750" algn="just">
              <a:buFont typeface="Arial,Sans-Serif"/>
              <a:buChar char="•"/>
            </a:pPr>
            <a:endParaRPr lang="en-US" sz="2800">
              <a:solidFill>
                <a:srgbClr val="0E101A"/>
              </a:solidFill>
              <a:latin typeface="Arial"/>
              <a:cs typeface="Arial"/>
            </a:endParaRPr>
          </a:p>
          <a:p>
            <a:pPr marL="285750" indent="-285750" algn="just">
              <a:buFont typeface="Arial,Sans-Serif"/>
              <a:buChar char="•"/>
            </a:pPr>
            <a:r>
              <a:rPr lang="en-US" sz="2800" b="1">
                <a:solidFill>
                  <a:schemeClr val="tx2"/>
                </a:solidFill>
                <a:latin typeface="Arial"/>
                <a:cs typeface="Arial"/>
              </a:rPr>
              <a:t>Command Recognition and Execution-</a:t>
            </a:r>
            <a:r>
              <a:rPr lang="en-US" sz="2800">
                <a:solidFill>
                  <a:srgbClr val="0E101A"/>
                </a:solidFill>
                <a:latin typeface="Arial"/>
                <a:cs typeface="Arial"/>
              </a:rPr>
              <a:t> The refined textual data is translated into actionable commands. The system executes the commands to perform specific tasks like playing music, retrieving information, etc.</a:t>
            </a:r>
            <a:endParaRPr lang="en-US" sz="2800">
              <a:ea typeface="Calibri"/>
              <a:cs typeface="Calibri"/>
            </a:endParaRPr>
          </a:p>
          <a:p>
            <a:endParaRPr lang="en-US" sz="2800">
              <a:ea typeface="Calibri"/>
              <a:cs typeface="Calibri"/>
            </a:endParaRPr>
          </a:p>
        </p:txBody>
      </p:sp>
    </p:spTree>
    <p:extLst>
      <p:ext uri="{BB962C8B-B14F-4D97-AF65-F5344CB8AC3E}">
        <p14:creationId xmlns:p14="http://schemas.microsoft.com/office/powerpoint/2010/main" val="241442964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8187291">
            <a:off x="-3947475" y="-1839794"/>
            <a:ext cx="9213902" cy="5377568"/>
          </a:xfrm>
          <a:custGeom>
            <a:avLst/>
            <a:gdLst/>
            <a:ahLst/>
            <a:cxnLst/>
            <a:rect l="l" t="t" r="r" b="b"/>
            <a:pathLst>
              <a:path w="9213902" h="5377568">
                <a:moveTo>
                  <a:pt x="0" y="0"/>
                </a:moveTo>
                <a:lnTo>
                  <a:pt x="9213902" y="0"/>
                </a:lnTo>
                <a:lnTo>
                  <a:pt x="9213902" y="5377568"/>
                </a:lnTo>
                <a:lnTo>
                  <a:pt x="0" y="537756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1489138" flipH="1">
            <a:off x="15398992" y="-1342227"/>
            <a:ext cx="12048121" cy="14627962"/>
          </a:xfrm>
          <a:custGeom>
            <a:avLst/>
            <a:gdLst/>
            <a:ahLst/>
            <a:cxnLst/>
            <a:rect l="l" t="t" r="r" b="b"/>
            <a:pathLst>
              <a:path w="12048121" h="14627962">
                <a:moveTo>
                  <a:pt x="12048122" y="0"/>
                </a:moveTo>
                <a:lnTo>
                  <a:pt x="0" y="0"/>
                </a:lnTo>
                <a:lnTo>
                  <a:pt x="0" y="14627962"/>
                </a:lnTo>
                <a:lnTo>
                  <a:pt x="12048122" y="14627962"/>
                </a:lnTo>
                <a:lnTo>
                  <a:pt x="12048122"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3721364" y="3867571"/>
            <a:ext cx="5307614" cy="2133661"/>
          </a:xfrm>
          <a:prstGeom prst="rect">
            <a:avLst/>
          </a:prstGeom>
        </p:spPr>
        <p:txBody>
          <a:bodyPr lIns="0" tIns="0" rIns="0" bIns="0" rtlCol="0" anchor="t">
            <a:spAutoFit/>
          </a:bodyPr>
          <a:lstStyle/>
          <a:p>
            <a:pPr>
              <a:lnSpc>
                <a:spcPts val="8345"/>
              </a:lnSpc>
            </a:pPr>
            <a:r>
              <a:rPr lang="en-US" sz="7050">
                <a:solidFill>
                  <a:srgbClr val="1C53A3"/>
                </a:solidFill>
                <a:latin typeface="HK Grotesk Bold"/>
              </a:rPr>
              <a:t>CURRENT</a:t>
            </a:r>
          </a:p>
          <a:p>
            <a:pPr>
              <a:lnSpc>
                <a:spcPts val="8345"/>
              </a:lnSpc>
            </a:pPr>
            <a:r>
              <a:rPr lang="en-US" sz="7050">
                <a:solidFill>
                  <a:srgbClr val="1C53A3"/>
                </a:solidFill>
                <a:latin typeface="HK Grotesk Bold"/>
              </a:rPr>
              <a:t>SYSTEMS</a:t>
            </a:r>
          </a:p>
        </p:txBody>
      </p:sp>
      <p:sp>
        <p:nvSpPr>
          <p:cNvPr id="6" name="TextBox 6"/>
          <p:cNvSpPr txBox="1"/>
          <p:nvPr/>
        </p:nvSpPr>
        <p:spPr>
          <a:xfrm>
            <a:off x="9845426" y="3485507"/>
            <a:ext cx="5427525" cy="6376810"/>
          </a:xfrm>
          <a:prstGeom prst="rect">
            <a:avLst/>
          </a:prstGeom>
        </p:spPr>
        <p:txBody>
          <a:bodyPr wrap="square" lIns="0" tIns="0" rIns="0" bIns="0" rtlCol="0" anchor="t">
            <a:spAutoFit/>
          </a:bodyPr>
          <a:lstStyle/>
          <a:p>
            <a:pPr>
              <a:lnSpc>
                <a:spcPct val="150000"/>
              </a:lnSpc>
              <a:spcBef>
                <a:spcPct val="0"/>
              </a:spcBef>
            </a:pPr>
            <a:r>
              <a:rPr lang="en-US" sz="2800" spc="-23">
                <a:solidFill>
                  <a:srgbClr val="0E101A"/>
                </a:solidFill>
                <a:latin typeface="Arial"/>
                <a:cs typeface="Arial"/>
              </a:rPr>
              <a:t>Presently, various initiatives and research projects are exploring the development of virtual assistants for individuals who communicate using sign language. These systems aim to interpret sign language gestures and convert them into text or speech</a:t>
            </a:r>
            <a:endParaRPr lang="en-US" sz="2800">
              <a:latin typeface="Arial"/>
              <a:cs typeface="Arial"/>
            </a:endParaRPr>
          </a:p>
          <a:p>
            <a:pPr>
              <a:lnSpc>
                <a:spcPts val="3229"/>
              </a:lnSpc>
              <a:spcBef>
                <a:spcPct val="0"/>
              </a:spcBef>
            </a:pPr>
            <a:endParaRPr lang="en-US" sz="2400" spc="-23">
              <a:solidFill>
                <a:srgbClr val="0E101A"/>
              </a:solidFill>
              <a:latin typeface="Assistant"/>
              <a:cs typeface="Arial"/>
            </a:endParaRPr>
          </a:p>
          <a:p>
            <a:pPr>
              <a:lnSpc>
                <a:spcPts val="3230"/>
              </a:lnSpc>
              <a:spcBef>
                <a:spcPct val="0"/>
              </a:spcBef>
            </a:pPr>
            <a:endParaRPr lang="en-US" sz="2307" spc="-23">
              <a:solidFill>
                <a:srgbClr val="000000"/>
              </a:solidFill>
              <a:latin typeface="Assistant"/>
              <a:cs typeface="Assistant"/>
            </a:endParaRPr>
          </a:p>
          <a:p>
            <a:pPr>
              <a:lnSpc>
                <a:spcPts val="3230"/>
              </a:lnSpc>
              <a:spcBef>
                <a:spcPct val="0"/>
              </a:spcBef>
            </a:pPr>
            <a:endParaRPr lang="en-US" sz="2300" spc="-23">
              <a:solidFill>
                <a:srgbClr val="000000"/>
              </a:solidFill>
              <a:latin typeface="Assistant"/>
              <a:cs typeface="Assistant"/>
            </a:endParaRPr>
          </a:p>
        </p:txBody>
      </p:sp>
    </p:spTree>
    <p:extLst>
      <p:ext uri="{BB962C8B-B14F-4D97-AF65-F5344CB8AC3E}">
        <p14:creationId xmlns:p14="http://schemas.microsoft.com/office/powerpoint/2010/main" val="41884902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E38C65-9E78-58AF-E543-EED2E688767B}"/>
              </a:ext>
            </a:extLst>
          </p:cNvPr>
          <p:cNvSpPr txBox="1"/>
          <p:nvPr/>
        </p:nvSpPr>
        <p:spPr>
          <a:xfrm>
            <a:off x="2706089" y="1876300"/>
            <a:ext cx="13056918" cy="70788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GB" sz="3600">
                <a:solidFill>
                  <a:srgbClr val="1C53A3"/>
                </a:solidFill>
                <a:latin typeface="Arial"/>
                <a:cs typeface="Arial"/>
              </a:rPr>
              <a:t>Gesture Recognition systems:</a:t>
            </a:r>
            <a:r>
              <a:rPr lang="en-GB" sz="2400">
                <a:solidFill>
                  <a:srgbClr val="0E101A"/>
                </a:solidFill>
                <a:latin typeface="Arial"/>
                <a:cs typeface="Arial"/>
              </a:rPr>
              <a:t> </a:t>
            </a:r>
            <a:r>
              <a:rPr lang="en-GB" sz="2800">
                <a:solidFill>
                  <a:srgbClr val="0E101A"/>
                </a:solidFill>
                <a:latin typeface="Arial"/>
                <a:cs typeface="Arial"/>
              </a:rPr>
              <a:t>These systems use computer vision and machine learning algorithms to interpret hand gestures and convert them into corresponding text or spoken words.</a:t>
            </a:r>
            <a:endParaRPr lang="en-US" sz="2800">
              <a:latin typeface="Arial"/>
              <a:cs typeface="Assistant"/>
            </a:endParaRPr>
          </a:p>
          <a:p>
            <a:pPr algn="just"/>
            <a:br>
              <a:rPr lang="en-US"/>
            </a:br>
            <a:endParaRPr lang="en-US" sz="2800">
              <a:latin typeface="Arial"/>
              <a:cs typeface="Assistant"/>
            </a:endParaRPr>
          </a:p>
          <a:p>
            <a:pPr algn="just"/>
            <a:r>
              <a:rPr lang="en-GB" sz="3200" b="1">
                <a:solidFill>
                  <a:schemeClr val="tx2"/>
                </a:solidFill>
                <a:latin typeface="Arial"/>
                <a:cs typeface="Arial"/>
              </a:rPr>
              <a:t>Drawbacks:</a:t>
            </a:r>
            <a:endParaRPr lang="en-GB" sz="3200" b="1">
              <a:solidFill>
                <a:schemeClr val="tx2"/>
              </a:solidFill>
              <a:latin typeface="Arial"/>
              <a:cs typeface="Assistant"/>
            </a:endParaRPr>
          </a:p>
          <a:p>
            <a:pPr marL="285750" indent="-285750" algn="just">
              <a:buFont typeface="Arial"/>
              <a:buChar char="•"/>
            </a:pPr>
            <a:r>
              <a:rPr lang="en-GB" sz="2800">
                <a:solidFill>
                  <a:schemeClr val="tx2"/>
                </a:solidFill>
                <a:latin typeface="Arial"/>
                <a:cs typeface="Arial"/>
              </a:rPr>
              <a:t>Accuracy and Reliability:-</a:t>
            </a:r>
            <a:r>
              <a:rPr lang="en-GB" sz="2800">
                <a:solidFill>
                  <a:srgbClr val="0E101A"/>
                </a:solidFill>
                <a:latin typeface="Arial"/>
                <a:cs typeface="Arial"/>
              </a:rPr>
              <a:t> Gesture recognition systems may face challenges in accurately interpreting and recognizing gestures, introducing potential errors in command execution. The reliability of these systems can be influenced by variations in gesture execution, environmental conditions, or technical limitations.</a:t>
            </a:r>
            <a:endParaRPr lang="en-GB" sz="2800">
              <a:latin typeface="Arial"/>
              <a:cs typeface="Assistant"/>
            </a:endParaRPr>
          </a:p>
          <a:p>
            <a:pPr algn="just"/>
            <a:br>
              <a:rPr lang="en-US"/>
            </a:br>
            <a:endParaRPr lang="en-US" sz="2800">
              <a:latin typeface="Arial"/>
              <a:cs typeface="Assistant"/>
            </a:endParaRPr>
          </a:p>
          <a:p>
            <a:pPr marL="285750" indent="-285750" algn="just">
              <a:buFont typeface="Arial"/>
              <a:buChar char="•"/>
            </a:pPr>
            <a:r>
              <a:rPr lang="en-GB" sz="2800">
                <a:solidFill>
                  <a:schemeClr val="tx2"/>
                </a:solidFill>
                <a:latin typeface="Arial"/>
                <a:cs typeface="Arial"/>
              </a:rPr>
              <a:t>Limited Gesture Vocabulary:-</a:t>
            </a:r>
            <a:r>
              <a:rPr lang="en-GB" sz="2800">
                <a:solidFill>
                  <a:srgbClr val="0E101A"/>
                </a:solidFill>
                <a:latin typeface="Arial"/>
                <a:cs typeface="Arial"/>
              </a:rPr>
              <a:t> Some systems may experience limitations due to a constrained set of recognized gestures. This restriction can be a drawback, particularly in applications where a broader range of commands is desirable.</a:t>
            </a:r>
            <a:endParaRPr lang="en-GB" sz="2800">
              <a:latin typeface="Arial"/>
              <a:cs typeface="Arial"/>
            </a:endParaRPr>
          </a:p>
          <a:p>
            <a:pPr algn="l"/>
            <a:endParaRPr lang="en-GB">
              <a:ea typeface="Calibri"/>
              <a:cs typeface="Calibri"/>
            </a:endParaRPr>
          </a:p>
        </p:txBody>
      </p:sp>
    </p:spTree>
    <p:extLst>
      <p:ext uri="{BB962C8B-B14F-4D97-AF65-F5344CB8AC3E}">
        <p14:creationId xmlns:p14="http://schemas.microsoft.com/office/powerpoint/2010/main" val="379543737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48E644A-E2DE-94D9-37E9-BA8928FF23AF}"/>
              </a:ext>
            </a:extLst>
          </p:cNvPr>
          <p:cNvSpPr txBox="1"/>
          <p:nvPr/>
        </p:nvSpPr>
        <p:spPr>
          <a:xfrm>
            <a:off x="2100448" y="1788720"/>
            <a:ext cx="14091556" cy="794063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GB" sz="3600">
                <a:solidFill>
                  <a:srgbClr val="1C53A3"/>
                </a:solidFill>
                <a:latin typeface="Arial"/>
                <a:cs typeface="Arial"/>
              </a:rPr>
              <a:t>Flex sensors:</a:t>
            </a:r>
            <a:r>
              <a:rPr lang="en-GB" sz="2400">
                <a:solidFill>
                  <a:srgbClr val="0E101A"/>
                </a:solidFill>
                <a:latin typeface="Arial"/>
                <a:cs typeface="Arial"/>
              </a:rPr>
              <a:t> </a:t>
            </a:r>
            <a:r>
              <a:rPr lang="en-GB" sz="2800">
                <a:solidFill>
                  <a:srgbClr val="0E101A"/>
                </a:solidFill>
                <a:latin typeface="Arial"/>
                <a:cs typeface="Arial"/>
              </a:rPr>
              <a:t>are implemented to capture the hand gestures of a user. The flex sensors output a stream of data that varies with the degree of bend. A Speaking system is incorporated with flex sensors whose, resistance value changes according to the gestures specified by the user. This gesture information is processed by the ESP32 microcontroller and corresponding voice output is given through the speaker which is connected to the voice module in the desired languages. </a:t>
            </a:r>
            <a:endParaRPr lang="en-US" sz="2800">
              <a:latin typeface="Arial"/>
              <a:cs typeface="Assistant"/>
            </a:endParaRPr>
          </a:p>
          <a:p>
            <a:pPr algn="just"/>
            <a:br>
              <a:rPr lang="en-US"/>
            </a:br>
            <a:endParaRPr lang="en-US" sz="2800">
              <a:latin typeface="Arial"/>
              <a:cs typeface="Assistant"/>
            </a:endParaRPr>
          </a:p>
          <a:p>
            <a:pPr algn="just"/>
            <a:r>
              <a:rPr lang="en-GB" sz="3200" b="1">
                <a:solidFill>
                  <a:schemeClr val="tx2"/>
                </a:solidFill>
                <a:latin typeface="Arial"/>
                <a:cs typeface="Arial"/>
              </a:rPr>
              <a:t>Drawbacks:</a:t>
            </a:r>
            <a:endParaRPr lang="en-GB" sz="3200" b="1">
              <a:solidFill>
                <a:schemeClr val="tx2"/>
              </a:solidFill>
              <a:latin typeface="Arial"/>
              <a:cs typeface="Assistant"/>
            </a:endParaRPr>
          </a:p>
          <a:p>
            <a:pPr marL="285750" indent="-285750" algn="just">
              <a:buFont typeface="Arial"/>
              <a:buChar char="•"/>
            </a:pPr>
            <a:r>
              <a:rPr lang="en-GB" sz="2800">
                <a:solidFill>
                  <a:schemeClr val="tx2"/>
                </a:solidFill>
                <a:latin typeface="Arial"/>
                <a:cs typeface="Arial"/>
              </a:rPr>
              <a:t>Limited Range:-</a:t>
            </a:r>
            <a:r>
              <a:rPr lang="en-GB" sz="2800">
                <a:solidFill>
                  <a:srgbClr val="0E101A"/>
                </a:solidFill>
                <a:latin typeface="Arial"/>
                <a:cs typeface="Arial"/>
              </a:rPr>
              <a:t> Flex sensors are often constrained by a limited range of motion for accurate detection. Beyond this range, the sensor may exhibit reduced reliability and imprecise measurements.</a:t>
            </a:r>
            <a:endParaRPr lang="en-GB" sz="2800">
              <a:latin typeface="Arial"/>
              <a:cs typeface="Assistant"/>
            </a:endParaRPr>
          </a:p>
          <a:p>
            <a:pPr algn="just"/>
            <a:br>
              <a:rPr lang="en-US"/>
            </a:br>
            <a:endParaRPr lang="en-US" sz="2800">
              <a:latin typeface="Arial"/>
              <a:cs typeface="Assistant"/>
            </a:endParaRPr>
          </a:p>
          <a:p>
            <a:pPr marL="285750" indent="-285750" algn="just">
              <a:buFont typeface="Arial"/>
              <a:buChar char="•"/>
            </a:pPr>
            <a:r>
              <a:rPr lang="en-GB" sz="2800">
                <a:solidFill>
                  <a:schemeClr val="tx2"/>
                </a:solidFill>
                <a:latin typeface="Arial"/>
                <a:cs typeface="Arial"/>
              </a:rPr>
              <a:t>Cost:-</a:t>
            </a:r>
            <a:r>
              <a:rPr lang="en-GB" sz="2800">
                <a:solidFill>
                  <a:srgbClr val="0E101A"/>
                </a:solidFill>
                <a:latin typeface="Arial"/>
                <a:cs typeface="Arial"/>
              </a:rPr>
              <a:t> The cost of flex sensors can vary depending on the technology and materials used in their construction. In comparison to alternative sensor types, flex sensors may be relatively expensive. This cost factor can impact their adoption, especially in applications where cost-effectiveness is a critical consideration.</a:t>
            </a:r>
            <a:endParaRPr lang="en-GB" sz="2800">
              <a:latin typeface="Arial"/>
              <a:cs typeface="Arial"/>
            </a:endParaRPr>
          </a:p>
          <a:p>
            <a:pPr algn="l"/>
            <a:endParaRPr lang="en-GB">
              <a:ea typeface="Calibri"/>
              <a:cs typeface="Calibri"/>
            </a:endParaRPr>
          </a:p>
        </p:txBody>
      </p:sp>
    </p:spTree>
    <p:extLst>
      <p:ext uri="{BB962C8B-B14F-4D97-AF65-F5344CB8AC3E}">
        <p14:creationId xmlns:p14="http://schemas.microsoft.com/office/powerpoint/2010/main" val="1247343492"/>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DB199D-1C14-BC64-E4BF-2B70655EB498}"/>
              </a:ext>
            </a:extLst>
          </p:cNvPr>
          <p:cNvSpPr txBox="1"/>
          <p:nvPr/>
        </p:nvSpPr>
        <p:spPr>
          <a:xfrm>
            <a:off x="2354283" y="1714499"/>
            <a:ext cx="13585371"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GB" sz="3600">
                <a:solidFill>
                  <a:srgbClr val="1C53A3"/>
                </a:solidFill>
                <a:latin typeface="Arial"/>
                <a:cs typeface="Arial"/>
              </a:rPr>
              <a:t>Sign Language Translation Applications:</a:t>
            </a:r>
            <a:r>
              <a:rPr lang="en-GB" sz="2400">
                <a:solidFill>
                  <a:srgbClr val="0E101A"/>
                </a:solidFill>
                <a:latin typeface="Arial"/>
                <a:cs typeface="Arial"/>
              </a:rPr>
              <a:t> </a:t>
            </a:r>
            <a:r>
              <a:rPr lang="en-GB" sz="2800">
                <a:solidFill>
                  <a:srgbClr val="0E101A"/>
                </a:solidFill>
                <a:latin typeface="Arial"/>
                <a:cs typeface="Arial"/>
              </a:rPr>
              <a:t>Some mobile applications are designed to translate sign language into written or spoken language. Users can interact with these apps using their device's camera.</a:t>
            </a:r>
            <a:endParaRPr lang="en-US" sz="2800">
              <a:latin typeface="Arial"/>
              <a:cs typeface="Assistant"/>
            </a:endParaRPr>
          </a:p>
          <a:p>
            <a:pPr algn="just"/>
            <a:br>
              <a:rPr lang="en-US"/>
            </a:br>
            <a:endParaRPr lang="en-US" sz="2800">
              <a:latin typeface="Arial"/>
              <a:cs typeface="Assistant"/>
            </a:endParaRPr>
          </a:p>
          <a:p>
            <a:pPr algn="just"/>
            <a:r>
              <a:rPr lang="en-GB" sz="3200" b="1">
                <a:solidFill>
                  <a:schemeClr val="tx2"/>
                </a:solidFill>
                <a:latin typeface="Arial"/>
                <a:cs typeface="Arial"/>
              </a:rPr>
              <a:t>Drawbacks:</a:t>
            </a:r>
            <a:endParaRPr lang="en-GB" sz="3200" b="1">
              <a:solidFill>
                <a:schemeClr val="tx2"/>
              </a:solidFill>
              <a:latin typeface="Arial"/>
              <a:cs typeface="Assistant"/>
            </a:endParaRPr>
          </a:p>
          <a:p>
            <a:pPr marL="285750" indent="-285750" algn="just">
              <a:buFont typeface="Arial"/>
              <a:buChar char="•"/>
            </a:pPr>
            <a:r>
              <a:rPr lang="en-GB" sz="2800">
                <a:solidFill>
                  <a:schemeClr val="tx2"/>
                </a:solidFill>
                <a:latin typeface="Arial"/>
                <a:cs typeface="Arial"/>
              </a:rPr>
              <a:t>Latency Challenges:-</a:t>
            </a:r>
            <a:r>
              <a:rPr lang="en-GB" sz="2800">
                <a:solidFill>
                  <a:srgbClr val="0E101A"/>
                </a:solidFill>
                <a:latin typeface="Arial"/>
                <a:cs typeface="Arial"/>
              </a:rPr>
              <a:t> Real-time translation applications may encounter delays, affecting the smooth flow of communication. Ensuring low-latency processing is essential, particularly in dynamic and fast-paced conversations where timing is critical. Addressing latency challenges is crucial for maintaining effective and natural communication.</a:t>
            </a:r>
            <a:endParaRPr lang="en-GB" sz="2800">
              <a:latin typeface="Arial"/>
              <a:cs typeface="Assistant"/>
            </a:endParaRPr>
          </a:p>
          <a:p>
            <a:pPr algn="just"/>
            <a:br>
              <a:rPr lang="en-US"/>
            </a:br>
            <a:endParaRPr lang="en-US" sz="2800">
              <a:latin typeface="Arial"/>
              <a:cs typeface="Assistant"/>
            </a:endParaRPr>
          </a:p>
          <a:p>
            <a:pPr algn="just"/>
            <a:endParaRPr lang="en-GB" sz="2800">
              <a:latin typeface="Arial"/>
              <a:cs typeface="Arial"/>
            </a:endParaRPr>
          </a:p>
        </p:txBody>
      </p:sp>
    </p:spTree>
    <p:extLst>
      <p:ext uri="{BB962C8B-B14F-4D97-AF65-F5344CB8AC3E}">
        <p14:creationId xmlns:p14="http://schemas.microsoft.com/office/powerpoint/2010/main" val="3047562344"/>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41</Slides>
  <Notes>0</Notes>
  <HiddenSlides>0</HiddenSlide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Blue Simple Modern Abstract  IT Communication Keynote Presentation</dc:title>
  <cp:revision>3</cp:revision>
  <dcterms:created xsi:type="dcterms:W3CDTF">2006-08-16T00:00:00Z</dcterms:created>
  <dcterms:modified xsi:type="dcterms:W3CDTF">2024-04-29T01:39:49Z</dcterms:modified>
  <dc:identifier>DAF0xQx9v-s</dc:identifier>
</cp:coreProperties>
</file>